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91" r:id="rId3"/>
    <p:sldId id="278" r:id="rId4"/>
    <p:sldId id="271" r:id="rId5"/>
    <p:sldId id="269" r:id="rId6"/>
    <p:sldId id="290" r:id="rId7"/>
    <p:sldId id="280" r:id="rId8"/>
    <p:sldId id="261" r:id="rId9"/>
    <p:sldId id="289" r:id="rId10"/>
    <p:sldId id="263" r:id="rId11"/>
    <p:sldId id="277" r:id="rId12"/>
    <p:sldId id="262" r:id="rId13"/>
    <p:sldId id="293" r:id="rId14"/>
    <p:sldId id="26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513" autoAdjust="0"/>
  </p:normalViewPr>
  <p:slideViewPr>
    <p:cSldViewPr snapToGrid="0">
      <p:cViewPr varScale="1">
        <p:scale>
          <a:sx n="70" d="100"/>
          <a:sy n="70" d="100"/>
        </p:scale>
        <p:origin x="1166"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 Id="rId4" Type="http://schemas.openxmlformats.org/officeDocument/2006/relationships/image" Target="../media/image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6.jpg"/><Relationship Id="rId4" Type="http://schemas.openxmlformats.org/officeDocument/2006/relationships/image" Target="../media/image7.jp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88FC50-BD0A-4E6D-9C8F-19DDA3D384EE}" type="doc">
      <dgm:prSet loTypeId="urn:microsoft.com/office/officeart/2005/8/layout/lProcess2" loCatId="list" qsTypeId="urn:microsoft.com/office/officeart/2005/8/quickstyle/simple5" qsCatId="simple" csTypeId="urn:microsoft.com/office/officeart/2005/8/colors/accent0_2" csCatId="mainScheme" phldr="1"/>
      <dgm:spPr/>
      <dgm:t>
        <a:bodyPr/>
        <a:lstStyle/>
        <a:p>
          <a:endParaRPr lang="en-US"/>
        </a:p>
      </dgm:t>
    </dgm:pt>
    <dgm:pt modelId="{D21FAD25-C222-4073-B209-ED835F0B2FC1}">
      <dgm:prSet phldrT="[Text]"/>
      <dgm:spPr/>
      <dgm:t>
        <a:bodyPr/>
        <a:lstStyle/>
        <a:p>
          <a:r>
            <a:rPr lang="en-US" dirty="0"/>
            <a:t>Social Behavior</a:t>
          </a:r>
        </a:p>
      </dgm:t>
    </dgm:pt>
    <dgm:pt modelId="{95463AD7-975D-46D4-9943-7F85FCC009CD}" type="parTrans" cxnId="{A3EC826A-55C0-4E06-8726-2CBFFFA04E92}">
      <dgm:prSet/>
      <dgm:spPr/>
      <dgm:t>
        <a:bodyPr/>
        <a:lstStyle/>
        <a:p>
          <a:endParaRPr lang="en-US"/>
        </a:p>
      </dgm:t>
    </dgm:pt>
    <dgm:pt modelId="{7847AD36-B932-4BBE-B018-B9F180FCD5E7}" type="sibTrans" cxnId="{A3EC826A-55C0-4E06-8726-2CBFFFA04E92}">
      <dgm:prSet/>
      <dgm:spPr/>
      <dgm:t>
        <a:bodyPr/>
        <a:lstStyle/>
        <a:p>
          <a:endParaRPr lang="en-US"/>
        </a:p>
      </dgm:t>
    </dgm:pt>
    <dgm:pt modelId="{6088CF9B-7383-4DD5-93E7-B9A2997F8AC2}">
      <dgm:prSet phldrT="[Text]"/>
      <dgm:spPr/>
      <dgm:t>
        <a:bodyPr/>
        <a:lstStyle/>
        <a:p>
          <a:r>
            <a:rPr lang="en-US" dirty="0"/>
            <a:t>Stickleback Fish</a:t>
          </a:r>
        </a:p>
      </dgm:t>
    </dgm:pt>
    <dgm:pt modelId="{B79D9345-0C61-4712-927D-14A4B961EF68}" type="parTrans" cxnId="{AE909C2F-102B-4F05-B99E-BF5B58671898}">
      <dgm:prSet/>
      <dgm:spPr/>
      <dgm:t>
        <a:bodyPr/>
        <a:lstStyle/>
        <a:p>
          <a:endParaRPr lang="en-US"/>
        </a:p>
      </dgm:t>
    </dgm:pt>
    <dgm:pt modelId="{C6657211-8D67-4A0A-86B4-EEC90330F807}" type="sibTrans" cxnId="{AE909C2F-102B-4F05-B99E-BF5B58671898}">
      <dgm:prSet/>
      <dgm:spPr/>
      <dgm:t>
        <a:bodyPr/>
        <a:lstStyle/>
        <a:p>
          <a:endParaRPr lang="en-US"/>
        </a:p>
      </dgm:t>
    </dgm:pt>
    <dgm:pt modelId="{06F6DF35-8451-4D9D-B7EB-FFB2BFA98E17}">
      <dgm:prSet phldrT="[Text]"/>
      <dgm:spPr>
        <a:blipFill dpi="0" rotWithShape="0">
          <a:blip xmlns:r="http://schemas.openxmlformats.org/officeDocument/2006/relationships" r:embed="rId1"/>
          <a:srcRect/>
          <a:stretch>
            <a:fillRect l="-13892" t="1540" r="-33902" b="-12890"/>
          </a:stretch>
        </a:blipFill>
      </dgm:spPr>
      <dgm:t>
        <a:bodyPr/>
        <a:lstStyle/>
        <a:p>
          <a:endParaRPr lang="en-US" dirty="0"/>
        </a:p>
      </dgm:t>
    </dgm:pt>
    <dgm:pt modelId="{9EFBF6A5-4BAF-4CC7-9F16-CE3AA96B81A6}" type="parTrans" cxnId="{ACDE8D42-37E1-4817-8B04-1A121D744A20}">
      <dgm:prSet/>
      <dgm:spPr/>
      <dgm:t>
        <a:bodyPr/>
        <a:lstStyle/>
        <a:p>
          <a:endParaRPr lang="en-US"/>
        </a:p>
      </dgm:t>
    </dgm:pt>
    <dgm:pt modelId="{EFA08F74-BF92-4220-94DC-7D6ED485A3AF}" type="sibTrans" cxnId="{ACDE8D42-37E1-4817-8B04-1A121D744A20}">
      <dgm:prSet/>
      <dgm:spPr/>
      <dgm:t>
        <a:bodyPr/>
        <a:lstStyle/>
        <a:p>
          <a:endParaRPr lang="en-US"/>
        </a:p>
      </dgm:t>
    </dgm:pt>
    <dgm:pt modelId="{E27BBC3F-D4A4-4F04-9227-C51E2F49057E}">
      <dgm:prSet phldrT="[Text]"/>
      <dgm:spPr>
        <a:blipFill dpi="0" rotWithShape="0">
          <a:blip xmlns:r="http://schemas.openxmlformats.org/officeDocument/2006/relationships" r:embed="rId2"/>
          <a:srcRect/>
          <a:stretch>
            <a:fillRect l="-43394" t="-53472" r="-10591" b="-20436"/>
          </a:stretch>
        </a:blipFill>
      </dgm:spPr>
      <dgm:t>
        <a:bodyPr/>
        <a:lstStyle/>
        <a:p>
          <a:endParaRPr lang="en-US" dirty="0"/>
        </a:p>
      </dgm:t>
    </dgm:pt>
    <dgm:pt modelId="{B179351D-B389-48B8-90FE-2E257C13D82D}" type="sibTrans" cxnId="{32465867-A5EB-4775-86F3-71B4C3D0E417}">
      <dgm:prSet/>
      <dgm:spPr/>
      <dgm:t>
        <a:bodyPr/>
        <a:lstStyle/>
        <a:p>
          <a:endParaRPr lang="en-US"/>
        </a:p>
      </dgm:t>
    </dgm:pt>
    <dgm:pt modelId="{C3647546-67DD-43AC-9944-1BE350D126DB}" type="parTrans" cxnId="{32465867-A5EB-4775-86F3-71B4C3D0E417}">
      <dgm:prSet/>
      <dgm:spPr/>
      <dgm:t>
        <a:bodyPr/>
        <a:lstStyle/>
        <a:p>
          <a:endParaRPr lang="en-US"/>
        </a:p>
      </dgm:t>
    </dgm:pt>
    <dgm:pt modelId="{7CD0C730-9026-4959-BBB4-090E8F49CCFB}">
      <dgm:prSet phldrT="[Text]"/>
      <dgm:spPr/>
      <dgm:t>
        <a:bodyPr/>
        <a:lstStyle/>
        <a:p>
          <a:r>
            <a:rPr lang="en-US" dirty="0"/>
            <a:t>Results &amp; Future Work</a:t>
          </a:r>
        </a:p>
      </dgm:t>
    </dgm:pt>
    <dgm:pt modelId="{1FEF96BD-B79B-405C-8661-0FD3727F4CCB}" type="sibTrans" cxnId="{0A1F0195-6EB3-41DD-9F20-CBBBBD634055}">
      <dgm:prSet/>
      <dgm:spPr/>
      <dgm:t>
        <a:bodyPr/>
        <a:lstStyle/>
        <a:p>
          <a:endParaRPr lang="en-US"/>
        </a:p>
      </dgm:t>
    </dgm:pt>
    <dgm:pt modelId="{314C90CF-6F5C-4A1B-B567-A6305DA59D9F}" type="parTrans" cxnId="{0A1F0195-6EB3-41DD-9F20-CBBBBD634055}">
      <dgm:prSet/>
      <dgm:spPr/>
      <dgm:t>
        <a:bodyPr/>
        <a:lstStyle/>
        <a:p>
          <a:endParaRPr lang="en-US"/>
        </a:p>
      </dgm:t>
    </dgm:pt>
    <dgm:pt modelId="{8235D82E-A718-4C3B-B7C0-93B6A58AB19D}">
      <dgm:prSet phldrT="[Text]"/>
      <dgm:spPr/>
      <dgm:t>
        <a:bodyPr/>
        <a:lstStyle/>
        <a:p>
          <a:r>
            <a:rPr lang="en-US" dirty="0"/>
            <a:t>Goal &amp; Methods</a:t>
          </a:r>
        </a:p>
      </dgm:t>
    </dgm:pt>
    <dgm:pt modelId="{BB317223-469C-4E24-855A-8A67F7432D4A}" type="sibTrans" cxnId="{24D7BF28-1318-44CD-A56C-88DD72BF3510}">
      <dgm:prSet/>
      <dgm:spPr/>
      <dgm:t>
        <a:bodyPr/>
        <a:lstStyle/>
        <a:p>
          <a:endParaRPr lang="en-US"/>
        </a:p>
      </dgm:t>
    </dgm:pt>
    <dgm:pt modelId="{B4B90A89-973C-4C53-BDCC-0C42C8C69BE4}" type="parTrans" cxnId="{24D7BF28-1318-44CD-A56C-88DD72BF3510}">
      <dgm:prSet/>
      <dgm:spPr/>
      <dgm:t>
        <a:bodyPr/>
        <a:lstStyle/>
        <a:p>
          <a:endParaRPr lang="en-US"/>
        </a:p>
      </dgm:t>
    </dgm:pt>
    <dgm:pt modelId="{14F471AC-25CC-48D7-AE8D-299F77483AE9}">
      <dgm:prSet phldrT="[Text]"/>
      <dgm:spPr>
        <a:blipFill dpi="0" rotWithShape="0">
          <a:blip xmlns:r="http://schemas.openxmlformats.org/officeDocument/2006/relationships" r:embed="rId3"/>
          <a:srcRect/>
          <a:stretch>
            <a:fillRect l="-31939" t="-4668" r="-35032" b="-8686"/>
          </a:stretch>
        </a:blipFill>
      </dgm:spPr>
      <dgm:t>
        <a:bodyPr/>
        <a:lstStyle/>
        <a:p>
          <a:endParaRPr lang="en-US" dirty="0"/>
        </a:p>
      </dgm:t>
    </dgm:pt>
    <dgm:pt modelId="{82F5F4CE-150A-4112-8440-7DC7A4FF03E0}" type="sibTrans" cxnId="{B6FB6F42-16E3-4631-8DB5-888CD2B6617E}">
      <dgm:prSet/>
      <dgm:spPr/>
      <dgm:t>
        <a:bodyPr/>
        <a:lstStyle/>
        <a:p>
          <a:endParaRPr lang="en-US"/>
        </a:p>
      </dgm:t>
    </dgm:pt>
    <dgm:pt modelId="{69B9647D-7ED9-465D-8371-64CDF78BE110}" type="parTrans" cxnId="{B6FB6F42-16E3-4631-8DB5-888CD2B6617E}">
      <dgm:prSet/>
      <dgm:spPr/>
      <dgm:t>
        <a:bodyPr/>
        <a:lstStyle/>
        <a:p>
          <a:endParaRPr lang="en-US"/>
        </a:p>
      </dgm:t>
    </dgm:pt>
    <dgm:pt modelId="{0A09CDF9-5086-470F-B82B-11BD4B6613AC}">
      <dgm:prSet phldrT="[Text]"/>
      <dgm:spPr>
        <a:blipFill dpi="0" rotWithShape="0">
          <a:blip xmlns:r="http://schemas.openxmlformats.org/officeDocument/2006/relationships" r:embed="rId4"/>
          <a:srcRect/>
          <a:stretch>
            <a:fillRect l="-3136" t="-4627" r="-2436" b="-7199"/>
          </a:stretch>
        </a:blipFill>
      </dgm:spPr>
      <dgm:t>
        <a:bodyPr/>
        <a:lstStyle/>
        <a:p>
          <a:endParaRPr lang="en-US" dirty="0"/>
        </a:p>
      </dgm:t>
    </dgm:pt>
    <dgm:pt modelId="{680EB14F-EEC8-44C6-8EDA-E3F18B49CA17}" type="sibTrans" cxnId="{D9C997B0-23CE-4D47-9BE8-18456C0FC246}">
      <dgm:prSet/>
      <dgm:spPr/>
      <dgm:t>
        <a:bodyPr/>
        <a:lstStyle/>
        <a:p>
          <a:endParaRPr lang="en-US"/>
        </a:p>
      </dgm:t>
    </dgm:pt>
    <dgm:pt modelId="{633B2F29-965D-4040-9152-6B9AEED48EBB}" type="parTrans" cxnId="{D9C997B0-23CE-4D47-9BE8-18456C0FC246}">
      <dgm:prSet/>
      <dgm:spPr/>
      <dgm:t>
        <a:bodyPr/>
        <a:lstStyle/>
        <a:p>
          <a:endParaRPr lang="en-US"/>
        </a:p>
      </dgm:t>
    </dgm:pt>
    <dgm:pt modelId="{76D0C5D2-004C-41C2-8145-930E2930689B}" type="pres">
      <dgm:prSet presAssocID="{9388FC50-BD0A-4E6D-9C8F-19DDA3D384EE}" presName="theList" presStyleCnt="0">
        <dgm:presLayoutVars>
          <dgm:dir/>
          <dgm:animLvl val="lvl"/>
          <dgm:resizeHandles val="exact"/>
        </dgm:presLayoutVars>
      </dgm:prSet>
      <dgm:spPr/>
    </dgm:pt>
    <dgm:pt modelId="{5BA7C398-86D2-4B7C-A970-0BF53E36C934}" type="pres">
      <dgm:prSet presAssocID="{D21FAD25-C222-4073-B209-ED835F0B2FC1}" presName="compNode" presStyleCnt="0"/>
      <dgm:spPr/>
    </dgm:pt>
    <dgm:pt modelId="{C83FEDCB-0724-45B4-A3EF-62A76E498A61}" type="pres">
      <dgm:prSet presAssocID="{D21FAD25-C222-4073-B209-ED835F0B2FC1}" presName="aNode" presStyleLbl="bgShp" presStyleIdx="0" presStyleCnt="4"/>
      <dgm:spPr/>
    </dgm:pt>
    <dgm:pt modelId="{3128FCF6-4EE1-4C09-9C1B-CC35FB240F09}" type="pres">
      <dgm:prSet presAssocID="{D21FAD25-C222-4073-B209-ED835F0B2FC1}" presName="textNode" presStyleLbl="bgShp" presStyleIdx="0" presStyleCnt="4"/>
      <dgm:spPr/>
    </dgm:pt>
    <dgm:pt modelId="{4E425709-5098-46BE-8247-691440FD7272}" type="pres">
      <dgm:prSet presAssocID="{D21FAD25-C222-4073-B209-ED835F0B2FC1}" presName="compChildNode" presStyleCnt="0"/>
      <dgm:spPr/>
    </dgm:pt>
    <dgm:pt modelId="{362F8321-A983-481D-85DA-47CBC131D990}" type="pres">
      <dgm:prSet presAssocID="{D21FAD25-C222-4073-B209-ED835F0B2FC1}" presName="theInnerList" presStyleCnt="0"/>
      <dgm:spPr/>
    </dgm:pt>
    <dgm:pt modelId="{7A423378-2D15-43AF-9D73-15DA4FB5BC39}" type="pres">
      <dgm:prSet presAssocID="{14F471AC-25CC-48D7-AE8D-299F77483AE9}" presName="childNode" presStyleLbl="node1" presStyleIdx="0" presStyleCnt="4" custScaleX="115265" custScaleY="98307">
        <dgm:presLayoutVars>
          <dgm:bulletEnabled val="1"/>
        </dgm:presLayoutVars>
      </dgm:prSet>
      <dgm:spPr/>
    </dgm:pt>
    <dgm:pt modelId="{25C93749-DC5E-4247-8AD8-D735E4BBD024}" type="pres">
      <dgm:prSet presAssocID="{D21FAD25-C222-4073-B209-ED835F0B2FC1}" presName="aSpace" presStyleCnt="0"/>
      <dgm:spPr/>
    </dgm:pt>
    <dgm:pt modelId="{5E32D142-1F46-4FDD-8249-664756FCAD4D}" type="pres">
      <dgm:prSet presAssocID="{6088CF9B-7383-4DD5-93E7-B9A2997F8AC2}" presName="compNode" presStyleCnt="0"/>
      <dgm:spPr/>
    </dgm:pt>
    <dgm:pt modelId="{6209628C-79AB-438A-9A94-1C7F71CA1806}" type="pres">
      <dgm:prSet presAssocID="{6088CF9B-7383-4DD5-93E7-B9A2997F8AC2}" presName="aNode" presStyleLbl="bgShp" presStyleIdx="1" presStyleCnt="4"/>
      <dgm:spPr/>
    </dgm:pt>
    <dgm:pt modelId="{3AB37247-5950-478A-BC67-F92846034126}" type="pres">
      <dgm:prSet presAssocID="{6088CF9B-7383-4DD5-93E7-B9A2997F8AC2}" presName="textNode" presStyleLbl="bgShp" presStyleIdx="1" presStyleCnt="4"/>
      <dgm:spPr/>
    </dgm:pt>
    <dgm:pt modelId="{6C5F9B28-7455-492D-B3A0-F785AC97C2B0}" type="pres">
      <dgm:prSet presAssocID="{6088CF9B-7383-4DD5-93E7-B9A2997F8AC2}" presName="compChildNode" presStyleCnt="0"/>
      <dgm:spPr/>
    </dgm:pt>
    <dgm:pt modelId="{B5CB9EBB-9224-4CE3-9A24-3EE803829846}" type="pres">
      <dgm:prSet presAssocID="{6088CF9B-7383-4DD5-93E7-B9A2997F8AC2}" presName="theInnerList" presStyleCnt="0"/>
      <dgm:spPr/>
    </dgm:pt>
    <dgm:pt modelId="{65E9BA42-5071-43D9-A661-8DE855EB13FC}" type="pres">
      <dgm:prSet presAssocID="{06F6DF35-8451-4D9D-B7EB-FFB2BFA98E17}" presName="childNode" presStyleLbl="node1" presStyleIdx="1" presStyleCnt="4" custScaleX="115265" custScaleY="99635">
        <dgm:presLayoutVars>
          <dgm:bulletEnabled val="1"/>
        </dgm:presLayoutVars>
      </dgm:prSet>
      <dgm:spPr/>
    </dgm:pt>
    <dgm:pt modelId="{41CBE88B-66CE-4D6A-85ED-C6CB853F5EBA}" type="pres">
      <dgm:prSet presAssocID="{6088CF9B-7383-4DD5-93E7-B9A2997F8AC2}" presName="aSpace" presStyleCnt="0"/>
      <dgm:spPr/>
    </dgm:pt>
    <dgm:pt modelId="{641F0D6C-A1D1-4942-8970-7105A399AC63}" type="pres">
      <dgm:prSet presAssocID="{8235D82E-A718-4C3B-B7C0-93B6A58AB19D}" presName="compNode" presStyleCnt="0"/>
      <dgm:spPr/>
    </dgm:pt>
    <dgm:pt modelId="{E51F3623-8B01-420A-ACC4-E3F3A6BB0DF5}" type="pres">
      <dgm:prSet presAssocID="{8235D82E-A718-4C3B-B7C0-93B6A58AB19D}" presName="aNode" presStyleLbl="bgShp" presStyleIdx="2" presStyleCnt="4"/>
      <dgm:spPr/>
    </dgm:pt>
    <dgm:pt modelId="{EF6E0CEB-81E2-4DBA-801D-A7272A7B94C1}" type="pres">
      <dgm:prSet presAssocID="{8235D82E-A718-4C3B-B7C0-93B6A58AB19D}" presName="textNode" presStyleLbl="bgShp" presStyleIdx="2" presStyleCnt="4"/>
      <dgm:spPr/>
    </dgm:pt>
    <dgm:pt modelId="{1AA2C098-3370-4D15-BB8F-7AD88D026A0A}" type="pres">
      <dgm:prSet presAssocID="{8235D82E-A718-4C3B-B7C0-93B6A58AB19D}" presName="compChildNode" presStyleCnt="0"/>
      <dgm:spPr/>
    </dgm:pt>
    <dgm:pt modelId="{202C6404-7520-4C48-8D50-BE1F38E2B5BD}" type="pres">
      <dgm:prSet presAssocID="{8235D82E-A718-4C3B-B7C0-93B6A58AB19D}" presName="theInnerList" presStyleCnt="0"/>
      <dgm:spPr/>
    </dgm:pt>
    <dgm:pt modelId="{C18F13AA-E998-4164-A0AE-98D6AC8B3142}" type="pres">
      <dgm:prSet presAssocID="{E27BBC3F-D4A4-4F04-9227-C51E2F49057E}" presName="childNode" presStyleLbl="node1" presStyleIdx="2" presStyleCnt="4" custScaleX="115265" custScaleY="99635">
        <dgm:presLayoutVars>
          <dgm:bulletEnabled val="1"/>
        </dgm:presLayoutVars>
      </dgm:prSet>
      <dgm:spPr/>
    </dgm:pt>
    <dgm:pt modelId="{DA996F12-CE31-43E2-9C16-0313CD3240B7}" type="pres">
      <dgm:prSet presAssocID="{8235D82E-A718-4C3B-B7C0-93B6A58AB19D}" presName="aSpace" presStyleCnt="0"/>
      <dgm:spPr/>
    </dgm:pt>
    <dgm:pt modelId="{A6D48F56-2F20-4708-9AE9-FF0F105D4194}" type="pres">
      <dgm:prSet presAssocID="{7CD0C730-9026-4959-BBB4-090E8F49CCFB}" presName="compNode" presStyleCnt="0"/>
      <dgm:spPr/>
    </dgm:pt>
    <dgm:pt modelId="{54C169EC-3435-4CE0-908E-C322E822625E}" type="pres">
      <dgm:prSet presAssocID="{7CD0C730-9026-4959-BBB4-090E8F49CCFB}" presName="aNode" presStyleLbl="bgShp" presStyleIdx="3" presStyleCnt="4"/>
      <dgm:spPr/>
    </dgm:pt>
    <dgm:pt modelId="{04BE5DFC-2EF5-46E2-A677-DF7F41B0610E}" type="pres">
      <dgm:prSet presAssocID="{7CD0C730-9026-4959-BBB4-090E8F49CCFB}" presName="textNode" presStyleLbl="bgShp" presStyleIdx="3" presStyleCnt="4"/>
      <dgm:spPr/>
    </dgm:pt>
    <dgm:pt modelId="{2FADFBD9-248E-4A70-B908-34BC0B768422}" type="pres">
      <dgm:prSet presAssocID="{7CD0C730-9026-4959-BBB4-090E8F49CCFB}" presName="compChildNode" presStyleCnt="0"/>
      <dgm:spPr/>
    </dgm:pt>
    <dgm:pt modelId="{678AE3E1-2457-4FB7-8CF9-E2BB49BBE134}" type="pres">
      <dgm:prSet presAssocID="{7CD0C730-9026-4959-BBB4-090E8F49CCFB}" presName="theInnerList" presStyleCnt="0"/>
      <dgm:spPr/>
    </dgm:pt>
    <dgm:pt modelId="{67F693B2-76A1-4055-85BC-B9088D830694}" type="pres">
      <dgm:prSet presAssocID="{0A09CDF9-5086-470F-B82B-11BD4B6613AC}" presName="childNode" presStyleLbl="node1" presStyleIdx="3" presStyleCnt="4" custScaleX="115265">
        <dgm:presLayoutVars>
          <dgm:bulletEnabled val="1"/>
        </dgm:presLayoutVars>
      </dgm:prSet>
      <dgm:spPr/>
    </dgm:pt>
  </dgm:ptLst>
  <dgm:cxnLst>
    <dgm:cxn modelId="{06465207-4646-45E2-8FA8-77AE9FD76037}" type="presOf" srcId="{E27BBC3F-D4A4-4F04-9227-C51E2F49057E}" destId="{C18F13AA-E998-4164-A0AE-98D6AC8B3142}" srcOrd="0" destOrd="0" presId="urn:microsoft.com/office/officeart/2005/8/layout/lProcess2"/>
    <dgm:cxn modelId="{0402FC08-97B5-44D5-9E3E-8735B25C43E2}" type="presOf" srcId="{0A09CDF9-5086-470F-B82B-11BD4B6613AC}" destId="{67F693B2-76A1-4055-85BC-B9088D830694}" srcOrd="0" destOrd="0" presId="urn:microsoft.com/office/officeart/2005/8/layout/lProcess2"/>
    <dgm:cxn modelId="{0D394A1D-8045-40E3-BB14-BE80B3631FEE}" type="presOf" srcId="{8235D82E-A718-4C3B-B7C0-93B6A58AB19D}" destId="{E51F3623-8B01-420A-ACC4-E3F3A6BB0DF5}" srcOrd="0" destOrd="0" presId="urn:microsoft.com/office/officeart/2005/8/layout/lProcess2"/>
    <dgm:cxn modelId="{906C0E24-5228-4530-AAC0-7A5DF8E530E8}" type="presOf" srcId="{9388FC50-BD0A-4E6D-9C8F-19DDA3D384EE}" destId="{76D0C5D2-004C-41C2-8145-930E2930689B}" srcOrd="0" destOrd="0" presId="urn:microsoft.com/office/officeart/2005/8/layout/lProcess2"/>
    <dgm:cxn modelId="{24D7BF28-1318-44CD-A56C-88DD72BF3510}" srcId="{9388FC50-BD0A-4E6D-9C8F-19DDA3D384EE}" destId="{8235D82E-A718-4C3B-B7C0-93B6A58AB19D}" srcOrd="2" destOrd="0" parTransId="{B4B90A89-973C-4C53-BDCC-0C42C8C69BE4}" sibTransId="{BB317223-469C-4E24-855A-8A67F7432D4A}"/>
    <dgm:cxn modelId="{EAC9A42E-8919-4435-94EB-0DAF3885575E}" type="presOf" srcId="{7CD0C730-9026-4959-BBB4-090E8F49CCFB}" destId="{04BE5DFC-2EF5-46E2-A677-DF7F41B0610E}" srcOrd="1" destOrd="0" presId="urn:microsoft.com/office/officeart/2005/8/layout/lProcess2"/>
    <dgm:cxn modelId="{AE909C2F-102B-4F05-B99E-BF5B58671898}" srcId="{9388FC50-BD0A-4E6D-9C8F-19DDA3D384EE}" destId="{6088CF9B-7383-4DD5-93E7-B9A2997F8AC2}" srcOrd="1" destOrd="0" parTransId="{B79D9345-0C61-4712-927D-14A4B961EF68}" sibTransId="{C6657211-8D67-4A0A-86B4-EEC90330F807}"/>
    <dgm:cxn modelId="{0A91B130-B27F-4A2C-8703-5BDE2FCE54AB}" type="presOf" srcId="{14F471AC-25CC-48D7-AE8D-299F77483AE9}" destId="{7A423378-2D15-43AF-9D73-15DA4FB5BC39}" srcOrd="0" destOrd="0" presId="urn:microsoft.com/office/officeart/2005/8/layout/lProcess2"/>
    <dgm:cxn modelId="{392C813F-4BD0-408A-A9E4-48F2830DEDBC}" type="presOf" srcId="{8235D82E-A718-4C3B-B7C0-93B6A58AB19D}" destId="{EF6E0CEB-81E2-4DBA-801D-A7272A7B94C1}" srcOrd="1" destOrd="0" presId="urn:microsoft.com/office/officeart/2005/8/layout/lProcess2"/>
    <dgm:cxn modelId="{B6FB6F42-16E3-4631-8DB5-888CD2B6617E}" srcId="{D21FAD25-C222-4073-B209-ED835F0B2FC1}" destId="{14F471AC-25CC-48D7-AE8D-299F77483AE9}" srcOrd="0" destOrd="0" parTransId="{69B9647D-7ED9-465D-8371-64CDF78BE110}" sibTransId="{82F5F4CE-150A-4112-8440-7DC7A4FF03E0}"/>
    <dgm:cxn modelId="{ACDE8D42-37E1-4817-8B04-1A121D744A20}" srcId="{6088CF9B-7383-4DD5-93E7-B9A2997F8AC2}" destId="{06F6DF35-8451-4D9D-B7EB-FFB2BFA98E17}" srcOrd="0" destOrd="0" parTransId="{9EFBF6A5-4BAF-4CC7-9F16-CE3AA96B81A6}" sibTransId="{EFA08F74-BF92-4220-94DC-7D6ED485A3AF}"/>
    <dgm:cxn modelId="{32465867-A5EB-4775-86F3-71B4C3D0E417}" srcId="{8235D82E-A718-4C3B-B7C0-93B6A58AB19D}" destId="{E27BBC3F-D4A4-4F04-9227-C51E2F49057E}" srcOrd="0" destOrd="0" parTransId="{C3647546-67DD-43AC-9944-1BE350D126DB}" sibTransId="{B179351D-B389-48B8-90FE-2E257C13D82D}"/>
    <dgm:cxn modelId="{A3EC826A-55C0-4E06-8726-2CBFFFA04E92}" srcId="{9388FC50-BD0A-4E6D-9C8F-19DDA3D384EE}" destId="{D21FAD25-C222-4073-B209-ED835F0B2FC1}" srcOrd="0" destOrd="0" parTransId="{95463AD7-975D-46D4-9943-7F85FCC009CD}" sibTransId="{7847AD36-B932-4BBE-B018-B9F180FCD5E7}"/>
    <dgm:cxn modelId="{3CBA9A6A-5E6F-4FEA-9E97-1DAEE9786B70}" type="presOf" srcId="{D21FAD25-C222-4073-B209-ED835F0B2FC1}" destId="{3128FCF6-4EE1-4C09-9C1B-CC35FB240F09}" srcOrd="1" destOrd="0" presId="urn:microsoft.com/office/officeart/2005/8/layout/lProcess2"/>
    <dgm:cxn modelId="{A0011458-ABE9-4822-B3F6-E23BAFBE34F6}" type="presOf" srcId="{7CD0C730-9026-4959-BBB4-090E8F49CCFB}" destId="{54C169EC-3435-4CE0-908E-C322E822625E}" srcOrd="0" destOrd="0" presId="urn:microsoft.com/office/officeart/2005/8/layout/lProcess2"/>
    <dgm:cxn modelId="{0A1F0195-6EB3-41DD-9F20-CBBBBD634055}" srcId="{9388FC50-BD0A-4E6D-9C8F-19DDA3D384EE}" destId="{7CD0C730-9026-4959-BBB4-090E8F49CCFB}" srcOrd="3" destOrd="0" parTransId="{314C90CF-6F5C-4A1B-B567-A6305DA59D9F}" sibTransId="{1FEF96BD-B79B-405C-8661-0FD3727F4CCB}"/>
    <dgm:cxn modelId="{DB59E5A1-7F80-4402-B53E-C963580868C9}" type="presOf" srcId="{06F6DF35-8451-4D9D-B7EB-FFB2BFA98E17}" destId="{65E9BA42-5071-43D9-A661-8DE855EB13FC}" srcOrd="0" destOrd="0" presId="urn:microsoft.com/office/officeart/2005/8/layout/lProcess2"/>
    <dgm:cxn modelId="{D9C997B0-23CE-4D47-9BE8-18456C0FC246}" srcId="{7CD0C730-9026-4959-BBB4-090E8F49CCFB}" destId="{0A09CDF9-5086-470F-B82B-11BD4B6613AC}" srcOrd="0" destOrd="0" parTransId="{633B2F29-965D-4040-9152-6B9AEED48EBB}" sibTransId="{680EB14F-EEC8-44C6-8EDA-E3F18B49CA17}"/>
    <dgm:cxn modelId="{6B789DCE-A1A4-419D-9E98-6D098CF728CB}" type="presOf" srcId="{6088CF9B-7383-4DD5-93E7-B9A2997F8AC2}" destId="{6209628C-79AB-438A-9A94-1C7F71CA1806}" srcOrd="0" destOrd="0" presId="urn:microsoft.com/office/officeart/2005/8/layout/lProcess2"/>
    <dgm:cxn modelId="{0E19A9D1-A526-4BAD-8ADF-BDACE846B6C4}" type="presOf" srcId="{D21FAD25-C222-4073-B209-ED835F0B2FC1}" destId="{C83FEDCB-0724-45B4-A3EF-62A76E498A61}" srcOrd="0" destOrd="0" presId="urn:microsoft.com/office/officeart/2005/8/layout/lProcess2"/>
    <dgm:cxn modelId="{80E26AE1-B2A4-41E8-AEFB-2BB3E5CE3E16}" type="presOf" srcId="{6088CF9B-7383-4DD5-93E7-B9A2997F8AC2}" destId="{3AB37247-5950-478A-BC67-F92846034126}" srcOrd="1" destOrd="0" presId="urn:microsoft.com/office/officeart/2005/8/layout/lProcess2"/>
    <dgm:cxn modelId="{7D9B7094-8381-4B68-9CA8-CCB434315E27}" type="presParOf" srcId="{76D0C5D2-004C-41C2-8145-930E2930689B}" destId="{5BA7C398-86D2-4B7C-A970-0BF53E36C934}" srcOrd="0" destOrd="0" presId="urn:microsoft.com/office/officeart/2005/8/layout/lProcess2"/>
    <dgm:cxn modelId="{11EA73EC-9F1C-4DB2-B327-7311251FA6A9}" type="presParOf" srcId="{5BA7C398-86D2-4B7C-A970-0BF53E36C934}" destId="{C83FEDCB-0724-45B4-A3EF-62A76E498A61}" srcOrd="0" destOrd="0" presId="urn:microsoft.com/office/officeart/2005/8/layout/lProcess2"/>
    <dgm:cxn modelId="{AFE6E1D0-F244-4F8E-BBB3-5F2E2C526A0D}" type="presParOf" srcId="{5BA7C398-86D2-4B7C-A970-0BF53E36C934}" destId="{3128FCF6-4EE1-4C09-9C1B-CC35FB240F09}" srcOrd="1" destOrd="0" presId="urn:microsoft.com/office/officeart/2005/8/layout/lProcess2"/>
    <dgm:cxn modelId="{BB75FA0B-7D2C-4BBA-8B58-BE53EE1C1F78}" type="presParOf" srcId="{5BA7C398-86D2-4B7C-A970-0BF53E36C934}" destId="{4E425709-5098-46BE-8247-691440FD7272}" srcOrd="2" destOrd="0" presId="urn:microsoft.com/office/officeart/2005/8/layout/lProcess2"/>
    <dgm:cxn modelId="{7BB73CBE-3D63-4913-B252-E054C93494AE}" type="presParOf" srcId="{4E425709-5098-46BE-8247-691440FD7272}" destId="{362F8321-A983-481D-85DA-47CBC131D990}" srcOrd="0" destOrd="0" presId="urn:microsoft.com/office/officeart/2005/8/layout/lProcess2"/>
    <dgm:cxn modelId="{E5010BFD-523A-49D8-B2B7-F4BE0463C0EB}" type="presParOf" srcId="{362F8321-A983-481D-85DA-47CBC131D990}" destId="{7A423378-2D15-43AF-9D73-15DA4FB5BC39}" srcOrd="0" destOrd="0" presId="urn:microsoft.com/office/officeart/2005/8/layout/lProcess2"/>
    <dgm:cxn modelId="{1F519274-F9BB-4591-AFC3-B2675DA8F5D6}" type="presParOf" srcId="{76D0C5D2-004C-41C2-8145-930E2930689B}" destId="{25C93749-DC5E-4247-8AD8-D735E4BBD024}" srcOrd="1" destOrd="0" presId="urn:microsoft.com/office/officeart/2005/8/layout/lProcess2"/>
    <dgm:cxn modelId="{183B6786-CF9F-4DE1-8831-F219424A4C34}" type="presParOf" srcId="{76D0C5D2-004C-41C2-8145-930E2930689B}" destId="{5E32D142-1F46-4FDD-8249-664756FCAD4D}" srcOrd="2" destOrd="0" presId="urn:microsoft.com/office/officeart/2005/8/layout/lProcess2"/>
    <dgm:cxn modelId="{8723E230-FADA-4B44-83BA-68D5C6FC998E}" type="presParOf" srcId="{5E32D142-1F46-4FDD-8249-664756FCAD4D}" destId="{6209628C-79AB-438A-9A94-1C7F71CA1806}" srcOrd="0" destOrd="0" presId="urn:microsoft.com/office/officeart/2005/8/layout/lProcess2"/>
    <dgm:cxn modelId="{8D0975A2-3548-459E-A12D-E91709D2A8C0}" type="presParOf" srcId="{5E32D142-1F46-4FDD-8249-664756FCAD4D}" destId="{3AB37247-5950-478A-BC67-F92846034126}" srcOrd="1" destOrd="0" presId="urn:microsoft.com/office/officeart/2005/8/layout/lProcess2"/>
    <dgm:cxn modelId="{53A0C337-1882-4B5B-951A-E354023A8246}" type="presParOf" srcId="{5E32D142-1F46-4FDD-8249-664756FCAD4D}" destId="{6C5F9B28-7455-492D-B3A0-F785AC97C2B0}" srcOrd="2" destOrd="0" presId="urn:microsoft.com/office/officeart/2005/8/layout/lProcess2"/>
    <dgm:cxn modelId="{5D690997-5A63-4A1A-95FD-022858286553}" type="presParOf" srcId="{6C5F9B28-7455-492D-B3A0-F785AC97C2B0}" destId="{B5CB9EBB-9224-4CE3-9A24-3EE803829846}" srcOrd="0" destOrd="0" presId="urn:microsoft.com/office/officeart/2005/8/layout/lProcess2"/>
    <dgm:cxn modelId="{FC4A093E-BA8F-4AD4-9FE0-C24407FE8A41}" type="presParOf" srcId="{B5CB9EBB-9224-4CE3-9A24-3EE803829846}" destId="{65E9BA42-5071-43D9-A661-8DE855EB13FC}" srcOrd="0" destOrd="0" presId="urn:microsoft.com/office/officeart/2005/8/layout/lProcess2"/>
    <dgm:cxn modelId="{F9BB414A-70FE-4582-BEFE-8094E1675181}" type="presParOf" srcId="{76D0C5D2-004C-41C2-8145-930E2930689B}" destId="{41CBE88B-66CE-4D6A-85ED-C6CB853F5EBA}" srcOrd="3" destOrd="0" presId="urn:microsoft.com/office/officeart/2005/8/layout/lProcess2"/>
    <dgm:cxn modelId="{18CAE8D5-04E4-4DB1-B0C4-D4BF029EE910}" type="presParOf" srcId="{76D0C5D2-004C-41C2-8145-930E2930689B}" destId="{641F0D6C-A1D1-4942-8970-7105A399AC63}" srcOrd="4" destOrd="0" presId="urn:microsoft.com/office/officeart/2005/8/layout/lProcess2"/>
    <dgm:cxn modelId="{685A7DF6-DB8B-4520-9D8F-B147643CF071}" type="presParOf" srcId="{641F0D6C-A1D1-4942-8970-7105A399AC63}" destId="{E51F3623-8B01-420A-ACC4-E3F3A6BB0DF5}" srcOrd="0" destOrd="0" presId="urn:microsoft.com/office/officeart/2005/8/layout/lProcess2"/>
    <dgm:cxn modelId="{95D87ED1-FD46-467B-A18B-60C9BBBB8A23}" type="presParOf" srcId="{641F0D6C-A1D1-4942-8970-7105A399AC63}" destId="{EF6E0CEB-81E2-4DBA-801D-A7272A7B94C1}" srcOrd="1" destOrd="0" presId="urn:microsoft.com/office/officeart/2005/8/layout/lProcess2"/>
    <dgm:cxn modelId="{FC0FDC16-A05C-469D-AFBC-40B4D560538A}" type="presParOf" srcId="{641F0D6C-A1D1-4942-8970-7105A399AC63}" destId="{1AA2C098-3370-4D15-BB8F-7AD88D026A0A}" srcOrd="2" destOrd="0" presId="urn:microsoft.com/office/officeart/2005/8/layout/lProcess2"/>
    <dgm:cxn modelId="{2DA74CEA-8872-473B-B046-6C76ACB6A13B}" type="presParOf" srcId="{1AA2C098-3370-4D15-BB8F-7AD88D026A0A}" destId="{202C6404-7520-4C48-8D50-BE1F38E2B5BD}" srcOrd="0" destOrd="0" presId="urn:microsoft.com/office/officeart/2005/8/layout/lProcess2"/>
    <dgm:cxn modelId="{5F1728A8-EBCE-446A-8962-7B97BA2471DB}" type="presParOf" srcId="{202C6404-7520-4C48-8D50-BE1F38E2B5BD}" destId="{C18F13AA-E998-4164-A0AE-98D6AC8B3142}" srcOrd="0" destOrd="0" presId="urn:microsoft.com/office/officeart/2005/8/layout/lProcess2"/>
    <dgm:cxn modelId="{84152C1B-769B-45FC-88A2-64836B5D1890}" type="presParOf" srcId="{76D0C5D2-004C-41C2-8145-930E2930689B}" destId="{DA996F12-CE31-43E2-9C16-0313CD3240B7}" srcOrd="5" destOrd="0" presId="urn:microsoft.com/office/officeart/2005/8/layout/lProcess2"/>
    <dgm:cxn modelId="{94E900FB-BE0C-443E-9DDF-413B3DBEEC21}" type="presParOf" srcId="{76D0C5D2-004C-41C2-8145-930E2930689B}" destId="{A6D48F56-2F20-4708-9AE9-FF0F105D4194}" srcOrd="6" destOrd="0" presId="urn:microsoft.com/office/officeart/2005/8/layout/lProcess2"/>
    <dgm:cxn modelId="{F7E0C876-5891-4798-B48B-116977D8A2CF}" type="presParOf" srcId="{A6D48F56-2F20-4708-9AE9-FF0F105D4194}" destId="{54C169EC-3435-4CE0-908E-C322E822625E}" srcOrd="0" destOrd="0" presId="urn:microsoft.com/office/officeart/2005/8/layout/lProcess2"/>
    <dgm:cxn modelId="{A4647975-2AB4-4D5A-BE9C-24E1F0ED0273}" type="presParOf" srcId="{A6D48F56-2F20-4708-9AE9-FF0F105D4194}" destId="{04BE5DFC-2EF5-46E2-A677-DF7F41B0610E}" srcOrd="1" destOrd="0" presId="urn:microsoft.com/office/officeart/2005/8/layout/lProcess2"/>
    <dgm:cxn modelId="{869E67AF-D02D-4E9D-BF1A-EEC6D31F9BD7}" type="presParOf" srcId="{A6D48F56-2F20-4708-9AE9-FF0F105D4194}" destId="{2FADFBD9-248E-4A70-B908-34BC0B768422}" srcOrd="2" destOrd="0" presId="urn:microsoft.com/office/officeart/2005/8/layout/lProcess2"/>
    <dgm:cxn modelId="{1A9854AD-C5B2-4DCC-80F2-2834BFA17260}" type="presParOf" srcId="{2FADFBD9-248E-4A70-B908-34BC0B768422}" destId="{678AE3E1-2457-4FB7-8CF9-E2BB49BBE134}" srcOrd="0" destOrd="0" presId="urn:microsoft.com/office/officeart/2005/8/layout/lProcess2"/>
    <dgm:cxn modelId="{A7B6A35C-DDA4-4E6F-AE3A-46284A679703}" type="presParOf" srcId="{678AE3E1-2457-4FB7-8CF9-E2BB49BBE134}" destId="{67F693B2-76A1-4055-85BC-B9088D830694}"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225602-7083-4BBC-98B8-F90EC3B7203F}" type="doc">
      <dgm:prSet loTypeId="urn:microsoft.com/office/officeart/2005/8/layout/chevron1" loCatId="process" qsTypeId="urn:microsoft.com/office/officeart/2005/8/quickstyle/simple4" qsCatId="simple" csTypeId="urn:microsoft.com/office/officeart/2005/8/colors/accent3_1" csCatId="accent3" phldr="1"/>
      <dgm:spPr/>
    </dgm:pt>
    <dgm:pt modelId="{505CA0BC-6C79-4287-A50B-DD8D3B89545A}">
      <dgm:prSet phldrT="[Text]"/>
      <dgm:spPr>
        <a:solidFill>
          <a:schemeClr val="accent2"/>
        </a:solidFill>
      </dgm:spPr>
      <dgm:t>
        <a:bodyPr/>
        <a:lstStyle/>
        <a:p>
          <a:r>
            <a:rPr lang="en-US" dirty="0">
              <a:solidFill>
                <a:schemeClr val="bg1"/>
              </a:solidFill>
            </a:rPr>
            <a:t>Select genes to study</a:t>
          </a:r>
        </a:p>
      </dgm:t>
    </dgm:pt>
    <dgm:pt modelId="{53947BC6-41B5-458D-AF80-E9B30B63AF7C}" type="parTrans" cxnId="{9A153004-A684-4E06-A295-E7608F79D119}">
      <dgm:prSet/>
      <dgm:spPr/>
      <dgm:t>
        <a:bodyPr/>
        <a:lstStyle/>
        <a:p>
          <a:endParaRPr lang="en-US"/>
        </a:p>
      </dgm:t>
    </dgm:pt>
    <dgm:pt modelId="{743E555E-72E6-4205-B16C-2FCB8C5710A8}" type="sibTrans" cxnId="{9A153004-A684-4E06-A295-E7608F79D119}">
      <dgm:prSet/>
      <dgm:spPr/>
      <dgm:t>
        <a:bodyPr/>
        <a:lstStyle/>
        <a:p>
          <a:endParaRPr lang="en-US"/>
        </a:p>
      </dgm:t>
    </dgm:pt>
    <dgm:pt modelId="{1F7A40FF-BA1D-4984-9ECD-441AE6188668}">
      <dgm:prSet phldrT="[Text]"/>
      <dgm:spPr>
        <a:solidFill>
          <a:srgbClr val="FFC000"/>
        </a:solidFill>
      </dgm:spPr>
      <dgm:t>
        <a:bodyPr/>
        <a:lstStyle/>
        <a:p>
          <a:r>
            <a:rPr lang="en-US" dirty="0"/>
            <a:t>Manipulate gene expression</a:t>
          </a:r>
        </a:p>
      </dgm:t>
    </dgm:pt>
    <dgm:pt modelId="{48CD206B-BECF-4B30-AB83-84CA1C1452F7}" type="parTrans" cxnId="{2AF94B64-F18A-419C-B10A-0BA00DBA87D1}">
      <dgm:prSet/>
      <dgm:spPr/>
      <dgm:t>
        <a:bodyPr/>
        <a:lstStyle/>
        <a:p>
          <a:endParaRPr lang="en-US"/>
        </a:p>
      </dgm:t>
    </dgm:pt>
    <dgm:pt modelId="{643DC01B-25FA-42B3-8087-A23B468DF1D9}" type="sibTrans" cxnId="{2AF94B64-F18A-419C-B10A-0BA00DBA87D1}">
      <dgm:prSet/>
      <dgm:spPr/>
      <dgm:t>
        <a:bodyPr/>
        <a:lstStyle/>
        <a:p>
          <a:endParaRPr lang="en-US"/>
        </a:p>
      </dgm:t>
    </dgm:pt>
    <dgm:pt modelId="{D65FCBD6-3188-4732-B466-7EF36C708561}">
      <dgm:prSet phldrT="[Text]"/>
      <dgm:spPr>
        <a:solidFill>
          <a:srgbClr val="7030A0"/>
        </a:solidFill>
      </dgm:spPr>
      <dgm:t>
        <a:bodyPr/>
        <a:lstStyle/>
        <a:p>
          <a:r>
            <a:rPr lang="en-US" dirty="0">
              <a:solidFill>
                <a:schemeClr val="bg1"/>
              </a:solidFill>
            </a:rPr>
            <a:t>Look for effects on behavior</a:t>
          </a:r>
        </a:p>
      </dgm:t>
    </dgm:pt>
    <dgm:pt modelId="{34C85EA6-C035-45EB-908E-69F207D1D741}" type="parTrans" cxnId="{EDD779F0-0228-40D3-BD4F-4A738DE03846}">
      <dgm:prSet/>
      <dgm:spPr/>
      <dgm:t>
        <a:bodyPr/>
        <a:lstStyle/>
        <a:p>
          <a:endParaRPr lang="en-US"/>
        </a:p>
      </dgm:t>
    </dgm:pt>
    <dgm:pt modelId="{AD4E68C2-307E-4629-B473-5A7E5F6ADD16}" type="sibTrans" cxnId="{EDD779F0-0228-40D3-BD4F-4A738DE03846}">
      <dgm:prSet/>
      <dgm:spPr/>
      <dgm:t>
        <a:bodyPr/>
        <a:lstStyle/>
        <a:p>
          <a:endParaRPr lang="en-US"/>
        </a:p>
      </dgm:t>
    </dgm:pt>
    <dgm:pt modelId="{AC6296F8-B4A6-4CF9-A3C0-CCB84652F8F6}" type="pres">
      <dgm:prSet presAssocID="{1B225602-7083-4BBC-98B8-F90EC3B7203F}" presName="Name0" presStyleCnt="0">
        <dgm:presLayoutVars>
          <dgm:dir/>
          <dgm:animLvl val="lvl"/>
          <dgm:resizeHandles val="exact"/>
        </dgm:presLayoutVars>
      </dgm:prSet>
      <dgm:spPr/>
    </dgm:pt>
    <dgm:pt modelId="{FE223202-EB90-42AD-8719-80F2E209F17D}" type="pres">
      <dgm:prSet presAssocID="{505CA0BC-6C79-4287-A50B-DD8D3B89545A}" presName="parTxOnly" presStyleLbl="node1" presStyleIdx="0" presStyleCnt="3">
        <dgm:presLayoutVars>
          <dgm:chMax val="0"/>
          <dgm:chPref val="0"/>
          <dgm:bulletEnabled val="1"/>
        </dgm:presLayoutVars>
      </dgm:prSet>
      <dgm:spPr/>
    </dgm:pt>
    <dgm:pt modelId="{3138FD10-8943-43DE-8D02-ED146329019B}" type="pres">
      <dgm:prSet presAssocID="{743E555E-72E6-4205-B16C-2FCB8C5710A8}" presName="parTxOnlySpace" presStyleCnt="0"/>
      <dgm:spPr/>
    </dgm:pt>
    <dgm:pt modelId="{1610EF36-ACD8-4AD9-9266-81E0E7C89E39}" type="pres">
      <dgm:prSet presAssocID="{1F7A40FF-BA1D-4984-9ECD-441AE6188668}" presName="parTxOnly" presStyleLbl="node1" presStyleIdx="1" presStyleCnt="3">
        <dgm:presLayoutVars>
          <dgm:chMax val="0"/>
          <dgm:chPref val="0"/>
          <dgm:bulletEnabled val="1"/>
        </dgm:presLayoutVars>
      </dgm:prSet>
      <dgm:spPr/>
    </dgm:pt>
    <dgm:pt modelId="{DE3066FC-3398-4C65-8A01-CD8DE51F886F}" type="pres">
      <dgm:prSet presAssocID="{643DC01B-25FA-42B3-8087-A23B468DF1D9}" presName="parTxOnlySpace" presStyleCnt="0"/>
      <dgm:spPr/>
    </dgm:pt>
    <dgm:pt modelId="{4DAD8EC7-72B5-457A-83BF-EB1D558EDA83}" type="pres">
      <dgm:prSet presAssocID="{D65FCBD6-3188-4732-B466-7EF36C708561}" presName="parTxOnly" presStyleLbl="node1" presStyleIdx="2" presStyleCnt="3">
        <dgm:presLayoutVars>
          <dgm:chMax val="0"/>
          <dgm:chPref val="0"/>
          <dgm:bulletEnabled val="1"/>
        </dgm:presLayoutVars>
      </dgm:prSet>
      <dgm:spPr/>
    </dgm:pt>
  </dgm:ptLst>
  <dgm:cxnLst>
    <dgm:cxn modelId="{9A153004-A684-4E06-A295-E7608F79D119}" srcId="{1B225602-7083-4BBC-98B8-F90EC3B7203F}" destId="{505CA0BC-6C79-4287-A50B-DD8D3B89545A}" srcOrd="0" destOrd="0" parTransId="{53947BC6-41B5-458D-AF80-E9B30B63AF7C}" sibTransId="{743E555E-72E6-4205-B16C-2FCB8C5710A8}"/>
    <dgm:cxn modelId="{2AF94B64-F18A-419C-B10A-0BA00DBA87D1}" srcId="{1B225602-7083-4BBC-98B8-F90EC3B7203F}" destId="{1F7A40FF-BA1D-4984-9ECD-441AE6188668}" srcOrd="1" destOrd="0" parTransId="{48CD206B-BECF-4B30-AB83-84CA1C1452F7}" sibTransId="{643DC01B-25FA-42B3-8087-A23B468DF1D9}"/>
    <dgm:cxn modelId="{FED11C9D-1465-4F8E-9035-1F777DC5332C}" type="presOf" srcId="{1B225602-7083-4BBC-98B8-F90EC3B7203F}" destId="{AC6296F8-B4A6-4CF9-A3C0-CCB84652F8F6}" srcOrd="0" destOrd="0" presId="urn:microsoft.com/office/officeart/2005/8/layout/chevron1"/>
    <dgm:cxn modelId="{62D173B6-54B0-42B3-9A68-56B864BD4433}" type="presOf" srcId="{D65FCBD6-3188-4732-B466-7EF36C708561}" destId="{4DAD8EC7-72B5-457A-83BF-EB1D558EDA83}" srcOrd="0" destOrd="0" presId="urn:microsoft.com/office/officeart/2005/8/layout/chevron1"/>
    <dgm:cxn modelId="{B0A9B8E6-5D86-4AB0-A20D-D16B9B9F6593}" type="presOf" srcId="{505CA0BC-6C79-4287-A50B-DD8D3B89545A}" destId="{FE223202-EB90-42AD-8719-80F2E209F17D}" srcOrd="0" destOrd="0" presId="urn:microsoft.com/office/officeart/2005/8/layout/chevron1"/>
    <dgm:cxn modelId="{31091BEC-E358-4475-BE62-922FFF022E0E}" type="presOf" srcId="{1F7A40FF-BA1D-4984-9ECD-441AE6188668}" destId="{1610EF36-ACD8-4AD9-9266-81E0E7C89E39}" srcOrd="0" destOrd="0" presId="urn:microsoft.com/office/officeart/2005/8/layout/chevron1"/>
    <dgm:cxn modelId="{EDD779F0-0228-40D3-BD4F-4A738DE03846}" srcId="{1B225602-7083-4BBC-98B8-F90EC3B7203F}" destId="{D65FCBD6-3188-4732-B466-7EF36C708561}" srcOrd="2" destOrd="0" parTransId="{34C85EA6-C035-45EB-908E-69F207D1D741}" sibTransId="{AD4E68C2-307E-4629-B473-5A7E5F6ADD16}"/>
    <dgm:cxn modelId="{004A9B03-8317-4609-8D33-1ACB317AE0CC}" type="presParOf" srcId="{AC6296F8-B4A6-4CF9-A3C0-CCB84652F8F6}" destId="{FE223202-EB90-42AD-8719-80F2E209F17D}" srcOrd="0" destOrd="0" presId="urn:microsoft.com/office/officeart/2005/8/layout/chevron1"/>
    <dgm:cxn modelId="{C8035749-96B9-43ED-8652-69F4326F744B}" type="presParOf" srcId="{AC6296F8-B4A6-4CF9-A3C0-CCB84652F8F6}" destId="{3138FD10-8943-43DE-8D02-ED146329019B}" srcOrd="1" destOrd="0" presId="urn:microsoft.com/office/officeart/2005/8/layout/chevron1"/>
    <dgm:cxn modelId="{4AECDEC8-D1F2-4C69-B249-446221A55472}" type="presParOf" srcId="{AC6296F8-B4A6-4CF9-A3C0-CCB84652F8F6}" destId="{1610EF36-ACD8-4AD9-9266-81E0E7C89E39}" srcOrd="2" destOrd="0" presId="urn:microsoft.com/office/officeart/2005/8/layout/chevron1"/>
    <dgm:cxn modelId="{E9E308FC-F766-4319-B33D-E0281565FFD4}" type="presParOf" srcId="{AC6296F8-B4A6-4CF9-A3C0-CCB84652F8F6}" destId="{DE3066FC-3398-4C65-8A01-CD8DE51F886F}" srcOrd="3" destOrd="0" presId="urn:microsoft.com/office/officeart/2005/8/layout/chevron1"/>
    <dgm:cxn modelId="{2A28ABC5-FC6A-4D3E-B69A-2485D1D548EB}" type="presParOf" srcId="{AC6296F8-B4A6-4CF9-A3C0-CCB84652F8F6}" destId="{4DAD8EC7-72B5-457A-83BF-EB1D558EDA83}"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585308-7903-4E9B-BB17-95B54E9EA785}"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6CD4F791-33C7-436E-B9F3-4D2EF81BC538}">
      <dgm:prSet/>
      <dgm:spPr>
        <a:solidFill>
          <a:srgbClr val="7030A0"/>
        </a:solidFill>
        <a:ln>
          <a:solidFill>
            <a:srgbClr val="7030A0"/>
          </a:solidFill>
        </a:ln>
      </dgm:spPr>
      <dgm:t>
        <a:bodyPr/>
        <a:lstStyle/>
        <a:p>
          <a:r>
            <a:rPr lang="en-US" dirty="0"/>
            <a:t>Look for change in behavior</a:t>
          </a:r>
        </a:p>
      </dgm:t>
    </dgm:pt>
    <dgm:pt modelId="{D43F9909-6826-4D21-9A07-32FB3FB47BD0}" type="parTrans" cxnId="{C48825FC-1E32-4B01-8278-62BF6967C829}">
      <dgm:prSet/>
      <dgm:spPr/>
      <dgm:t>
        <a:bodyPr/>
        <a:lstStyle/>
        <a:p>
          <a:endParaRPr lang="en-US"/>
        </a:p>
      </dgm:t>
    </dgm:pt>
    <dgm:pt modelId="{B94222A0-0675-48C1-B47B-06077A8A40E8}" type="sibTrans" cxnId="{C48825FC-1E32-4B01-8278-62BF6967C829}">
      <dgm:prSet/>
      <dgm:spPr/>
      <dgm:t>
        <a:bodyPr/>
        <a:lstStyle/>
        <a:p>
          <a:endParaRPr lang="en-US"/>
        </a:p>
      </dgm:t>
    </dgm:pt>
    <dgm:pt modelId="{BBD8817C-90A2-4B39-B618-A2ABB66FD05F}">
      <dgm:prSet/>
      <dgm:spPr/>
      <dgm:t>
        <a:bodyPr/>
        <a:lstStyle/>
        <a:p>
          <a:r>
            <a:rPr lang="en-US" dirty="0"/>
            <a:t>Before injection (no altered expression)</a:t>
          </a:r>
        </a:p>
      </dgm:t>
    </dgm:pt>
    <dgm:pt modelId="{CB30C612-B2E4-4059-8E4F-83F4C2AFFB6D}" type="parTrans" cxnId="{D500CEE0-9CB5-442B-B584-21FC3D54551B}">
      <dgm:prSet/>
      <dgm:spPr/>
      <dgm:t>
        <a:bodyPr/>
        <a:lstStyle/>
        <a:p>
          <a:endParaRPr lang="en-US"/>
        </a:p>
      </dgm:t>
    </dgm:pt>
    <dgm:pt modelId="{AC850071-CF62-4F76-BC9A-11874C8EBA93}" type="sibTrans" cxnId="{D500CEE0-9CB5-442B-B584-21FC3D54551B}">
      <dgm:prSet/>
      <dgm:spPr/>
      <dgm:t>
        <a:bodyPr/>
        <a:lstStyle/>
        <a:p>
          <a:endParaRPr lang="en-US"/>
        </a:p>
      </dgm:t>
    </dgm:pt>
    <dgm:pt modelId="{114FD27D-B2B3-47B2-8633-CC1E86223262}">
      <dgm:prSet/>
      <dgm:spPr/>
      <dgm:t>
        <a:bodyPr/>
        <a:lstStyle/>
        <a:p>
          <a:r>
            <a:rPr lang="en-US" dirty="0"/>
            <a:t>After injection  (with altered expression)</a:t>
          </a:r>
        </a:p>
      </dgm:t>
    </dgm:pt>
    <dgm:pt modelId="{0527ECC1-766B-4506-943E-D339B5C6795E}" type="parTrans" cxnId="{5C85FA15-8D68-475D-8575-EDCD8A4B8CC7}">
      <dgm:prSet/>
      <dgm:spPr/>
      <dgm:t>
        <a:bodyPr/>
        <a:lstStyle/>
        <a:p>
          <a:endParaRPr lang="en-US"/>
        </a:p>
      </dgm:t>
    </dgm:pt>
    <dgm:pt modelId="{D5F18CD1-CC39-4FB6-8FE8-6A50DD70100C}" type="sibTrans" cxnId="{5C85FA15-8D68-475D-8575-EDCD8A4B8CC7}">
      <dgm:prSet/>
      <dgm:spPr/>
      <dgm:t>
        <a:bodyPr/>
        <a:lstStyle/>
        <a:p>
          <a:endParaRPr lang="en-US"/>
        </a:p>
      </dgm:t>
    </dgm:pt>
    <dgm:pt modelId="{665BCC9B-6535-4115-B6DF-748D7524347F}">
      <dgm:prSet/>
      <dgm:spPr/>
      <dgm:t>
        <a:bodyPr/>
        <a:lstStyle/>
        <a:p>
          <a:r>
            <a:rPr lang="en-US" dirty="0"/>
            <a:t>Manipulate Gene Expression</a:t>
          </a:r>
        </a:p>
      </dgm:t>
    </dgm:pt>
    <dgm:pt modelId="{A6145488-7263-4AE9-AC44-26DCCA17DA1D}" type="parTrans" cxnId="{77E68A78-B25B-43B2-9A0B-01C609AF68E1}">
      <dgm:prSet/>
      <dgm:spPr/>
      <dgm:t>
        <a:bodyPr/>
        <a:lstStyle/>
        <a:p>
          <a:endParaRPr lang="en-US"/>
        </a:p>
      </dgm:t>
    </dgm:pt>
    <dgm:pt modelId="{32B0D780-9EC8-487E-921F-DAC7D263AA22}" type="sibTrans" cxnId="{77E68A78-B25B-43B2-9A0B-01C609AF68E1}">
      <dgm:prSet/>
      <dgm:spPr/>
      <dgm:t>
        <a:bodyPr/>
        <a:lstStyle/>
        <a:p>
          <a:endParaRPr lang="en-US"/>
        </a:p>
      </dgm:t>
    </dgm:pt>
    <dgm:pt modelId="{2CC82F98-1B65-4205-825B-11B44F735DA0}">
      <dgm:prSet/>
      <dgm:spPr/>
      <dgm:t>
        <a:bodyPr/>
        <a:lstStyle/>
        <a:p>
          <a:r>
            <a:rPr lang="en-US" dirty="0"/>
            <a:t>Location by fluorescence</a:t>
          </a:r>
        </a:p>
      </dgm:t>
    </dgm:pt>
    <dgm:pt modelId="{B7B2F6DE-07C1-4EF9-B1C9-0484E501CD36}" type="parTrans" cxnId="{50FF1F44-B218-4FAD-BA0A-D0AC6A16A612}">
      <dgm:prSet/>
      <dgm:spPr/>
      <dgm:t>
        <a:bodyPr/>
        <a:lstStyle/>
        <a:p>
          <a:endParaRPr lang="en-US"/>
        </a:p>
      </dgm:t>
    </dgm:pt>
    <dgm:pt modelId="{57D8DAA4-95DE-497D-92AA-74253A1E7CA3}" type="sibTrans" cxnId="{50FF1F44-B218-4FAD-BA0A-D0AC6A16A612}">
      <dgm:prSet/>
      <dgm:spPr/>
      <dgm:t>
        <a:bodyPr/>
        <a:lstStyle/>
        <a:p>
          <a:endParaRPr lang="en-US"/>
        </a:p>
      </dgm:t>
    </dgm:pt>
    <dgm:pt modelId="{953A4656-3F7A-4CA8-A319-7D96A2EE1042}">
      <dgm:prSet/>
      <dgm:spPr/>
      <dgm:t>
        <a:bodyPr/>
        <a:lstStyle/>
        <a:p>
          <a:r>
            <a:rPr lang="en-US" dirty="0"/>
            <a:t>qPCR to quantify change</a:t>
          </a:r>
        </a:p>
      </dgm:t>
    </dgm:pt>
    <dgm:pt modelId="{5E083930-BDCA-48DE-B34C-8EF84B8B352F}" type="parTrans" cxnId="{C98149E5-236A-405D-A229-7D3C1883DD08}">
      <dgm:prSet/>
      <dgm:spPr/>
      <dgm:t>
        <a:bodyPr/>
        <a:lstStyle/>
        <a:p>
          <a:endParaRPr lang="en-US"/>
        </a:p>
      </dgm:t>
    </dgm:pt>
    <dgm:pt modelId="{E93820BE-4CB5-4986-B9CB-AC6361498D8D}" type="sibTrans" cxnId="{C98149E5-236A-405D-A229-7D3C1883DD08}">
      <dgm:prSet/>
      <dgm:spPr/>
      <dgm:t>
        <a:bodyPr/>
        <a:lstStyle/>
        <a:p>
          <a:endParaRPr lang="en-US"/>
        </a:p>
      </dgm:t>
    </dgm:pt>
    <dgm:pt modelId="{44DCD5EA-B531-4FB0-9D2F-4D80032098B4}" type="pres">
      <dgm:prSet presAssocID="{E2585308-7903-4E9B-BB17-95B54E9EA785}" presName="linear" presStyleCnt="0">
        <dgm:presLayoutVars>
          <dgm:dir/>
          <dgm:animLvl val="lvl"/>
          <dgm:resizeHandles val="exact"/>
        </dgm:presLayoutVars>
      </dgm:prSet>
      <dgm:spPr/>
    </dgm:pt>
    <dgm:pt modelId="{C735B87D-F61E-4539-89EA-023C31E07A8F}" type="pres">
      <dgm:prSet presAssocID="{665BCC9B-6535-4115-B6DF-748D7524347F}" presName="parentLin" presStyleCnt="0"/>
      <dgm:spPr/>
    </dgm:pt>
    <dgm:pt modelId="{0EF9F634-1F81-4F3D-A269-D100AAB3613C}" type="pres">
      <dgm:prSet presAssocID="{665BCC9B-6535-4115-B6DF-748D7524347F}" presName="parentLeftMargin" presStyleLbl="node1" presStyleIdx="0" presStyleCnt="2"/>
      <dgm:spPr/>
    </dgm:pt>
    <dgm:pt modelId="{CBC6C482-DC6B-4A1F-A429-06BF05B54584}" type="pres">
      <dgm:prSet presAssocID="{665BCC9B-6535-4115-B6DF-748D7524347F}" presName="parentText" presStyleLbl="node1" presStyleIdx="0" presStyleCnt="2">
        <dgm:presLayoutVars>
          <dgm:chMax val="0"/>
          <dgm:bulletEnabled val="1"/>
        </dgm:presLayoutVars>
      </dgm:prSet>
      <dgm:spPr/>
    </dgm:pt>
    <dgm:pt modelId="{CF3A4B02-5DCA-4665-9B55-0584C4FE7886}" type="pres">
      <dgm:prSet presAssocID="{665BCC9B-6535-4115-B6DF-748D7524347F}" presName="negativeSpace" presStyleCnt="0"/>
      <dgm:spPr/>
    </dgm:pt>
    <dgm:pt modelId="{45C36AD5-B6B9-49EF-A0BA-36CA12DD3459}" type="pres">
      <dgm:prSet presAssocID="{665BCC9B-6535-4115-B6DF-748D7524347F}" presName="childText" presStyleLbl="conFgAcc1" presStyleIdx="0" presStyleCnt="2">
        <dgm:presLayoutVars>
          <dgm:bulletEnabled val="1"/>
        </dgm:presLayoutVars>
      </dgm:prSet>
      <dgm:spPr/>
    </dgm:pt>
    <dgm:pt modelId="{D97B2976-6BB3-4E66-BDD8-7184B13839E1}" type="pres">
      <dgm:prSet presAssocID="{32B0D780-9EC8-487E-921F-DAC7D263AA22}" presName="spaceBetweenRectangles" presStyleCnt="0"/>
      <dgm:spPr/>
    </dgm:pt>
    <dgm:pt modelId="{435E3C2B-61C4-45B3-869D-D7AC98536F83}" type="pres">
      <dgm:prSet presAssocID="{6CD4F791-33C7-436E-B9F3-4D2EF81BC538}" presName="parentLin" presStyleCnt="0"/>
      <dgm:spPr/>
    </dgm:pt>
    <dgm:pt modelId="{9A48C367-F342-4700-93E7-5A4751EFE212}" type="pres">
      <dgm:prSet presAssocID="{6CD4F791-33C7-436E-B9F3-4D2EF81BC538}" presName="parentLeftMargin" presStyleLbl="node1" presStyleIdx="0" presStyleCnt="2"/>
      <dgm:spPr/>
    </dgm:pt>
    <dgm:pt modelId="{DFBFB98F-D33D-484C-A8C7-EFA4C84766C7}" type="pres">
      <dgm:prSet presAssocID="{6CD4F791-33C7-436E-B9F3-4D2EF81BC538}" presName="parentText" presStyleLbl="node1" presStyleIdx="1" presStyleCnt="2">
        <dgm:presLayoutVars>
          <dgm:chMax val="0"/>
          <dgm:bulletEnabled val="1"/>
        </dgm:presLayoutVars>
      </dgm:prSet>
      <dgm:spPr/>
    </dgm:pt>
    <dgm:pt modelId="{2A1A41D8-21D9-4F2F-812D-E071D85B8136}" type="pres">
      <dgm:prSet presAssocID="{6CD4F791-33C7-436E-B9F3-4D2EF81BC538}" presName="negativeSpace" presStyleCnt="0"/>
      <dgm:spPr/>
    </dgm:pt>
    <dgm:pt modelId="{4B058C0D-DE66-4AC8-991D-87B98E2377CF}" type="pres">
      <dgm:prSet presAssocID="{6CD4F791-33C7-436E-B9F3-4D2EF81BC538}" presName="childText" presStyleLbl="conFgAcc1" presStyleIdx="1" presStyleCnt="2">
        <dgm:presLayoutVars>
          <dgm:bulletEnabled val="1"/>
        </dgm:presLayoutVars>
      </dgm:prSet>
      <dgm:spPr/>
    </dgm:pt>
  </dgm:ptLst>
  <dgm:cxnLst>
    <dgm:cxn modelId="{997A180A-B516-4FD1-8836-B18B8F7E875F}" type="presOf" srcId="{BBD8817C-90A2-4B39-B618-A2ABB66FD05F}" destId="{4B058C0D-DE66-4AC8-991D-87B98E2377CF}" srcOrd="0" destOrd="0" presId="urn:microsoft.com/office/officeart/2005/8/layout/list1"/>
    <dgm:cxn modelId="{E9BFFE0A-CAB8-4457-98A7-926AA8575A53}" type="presOf" srcId="{665BCC9B-6535-4115-B6DF-748D7524347F}" destId="{CBC6C482-DC6B-4A1F-A429-06BF05B54584}" srcOrd="1" destOrd="0" presId="urn:microsoft.com/office/officeart/2005/8/layout/list1"/>
    <dgm:cxn modelId="{75080D12-AE5B-4049-90DA-86CF2C9FD23C}" type="presOf" srcId="{665BCC9B-6535-4115-B6DF-748D7524347F}" destId="{0EF9F634-1F81-4F3D-A269-D100AAB3613C}" srcOrd="0" destOrd="0" presId="urn:microsoft.com/office/officeart/2005/8/layout/list1"/>
    <dgm:cxn modelId="{5C85FA15-8D68-475D-8575-EDCD8A4B8CC7}" srcId="{6CD4F791-33C7-436E-B9F3-4D2EF81BC538}" destId="{114FD27D-B2B3-47B2-8633-CC1E86223262}" srcOrd="1" destOrd="0" parTransId="{0527ECC1-766B-4506-943E-D339B5C6795E}" sibTransId="{D5F18CD1-CC39-4FB6-8FE8-6A50DD70100C}"/>
    <dgm:cxn modelId="{687C6F5D-C3FD-45F1-9979-9A00B4DCCD7E}" type="presOf" srcId="{953A4656-3F7A-4CA8-A319-7D96A2EE1042}" destId="{45C36AD5-B6B9-49EF-A0BA-36CA12DD3459}" srcOrd="0" destOrd="1" presId="urn:microsoft.com/office/officeart/2005/8/layout/list1"/>
    <dgm:cxn modelId="{50FF1F44-B218-4FAD-BA0A-D0AC6A16A612}" srcId="{665BCC9B-6535-4115-B6DF-748D7524347F}" destId="{2CC82F98-1B65-4205-825B-11B44F735DA0}" srcOrd="0" destOrd="0" parTransId="{B7B2F6DE-07C1-4EF9-B1C9-0484E501CD36}" sibTransId="{57D8DAA4-95DE-497D-92AA-74253A1E7CA3}"/>
    <dgm:cxn modelId="{77E68A78-B25B-43B2-9A0B-01C609AF68E1}" srcId="{E2585308-7903-4E9B-BB17-95B54E9EA785}" destId="{665BCC9B-6535-4115-B6DF-748D7524347F}" srcOrd="0" destOrd="0" parTransId="{A6145488-7263-4AE9-AC44-26DCCA17DA1D}" sibTransId="{32B0D780-9EC8-487E-921F-DAC7D263AA22}"/>
    <dgm:cxn modelId="{74F4E38A-15E2-4D98-A5CC-7361AB44CD6D}" type="presOf" srcId="{2CC82F98-1B65-4205-825B-11B44F735DA0}" destId="{45C36AD5-B6B9-49EF-A0BA-36CA12DD3459}" srcOrd="0" destOrd="0" presId="urn:microsoft.com/office/officeart/2005/8/layout/list1"/>
    <dgm:cxn modelId="{72A03FA0-876B-4941-A0E7-AFD14FFF7E3B}" type="presOf" srcId="{6CD4F791-33C7-436E-B9F3-4D2EF81BC538}" destId="{DFBFB98F-D33D-484C-A8C7-EFA4C84766C7}" srcOrd="1" destOrd="0" presId="urn:microsoft.com/office/officeart/2005/8/layout/list1"/>
    <dgm:cxn modelId="{9F0368DE-BA8D-4A8A-85EF-8E1FE7F5AD0B}" type="presOf" srcId="{6CD4F791-33C7-436E-B9F3-4D2EF81BC538}" destId="{9A48C367-F342-4700-93E7-5A4751EFE212}" srcOrd="0" destOrd="0" presId="urn:microsoft.com/office/officeart/2005/8/layout/list1"/>
    <dgm:cxn modelId="{D500CEE0-9CB5-442B-B584-21FC3D54551B}" srcId="{6CD4F791-33C7-436E-B9F3-4D2EF81BC538}" destId="{BBD8817C-90A2-4B39-B618-A2ABB66FD05F}" srcOrd="0" destOrd="0" parTransId="{CB30C612-B2E4-4059-8E4F-83F4C2AFFB6D}" sibTransId="{AC850071-CF62-4F76-BC9A-11874C8EBA93}"/>
    <dgm:cxn modelId="{8943D7E2-4926-4318-8759-7076618A7C7F}" type="presOf" srcId="{114FD27D-B2B3-47B2-8633-CC1E86223262}" destId="{4B058C0D-DE66-4AC8-991D-87B98E2377CF}" srcOrd="0" destOrd="1" presId="urn:microsoft.com/office/officeart/2005/8/layout/list1"/>
    <dgm:cxn modelId="{C98149E5-236A-405D-A229-7D3C1883DD08}" srcId="{665BCC9B-6535-4115-B6DF-748D7524347F}" destId="{953A4656-3F7A-4CA8-A319-7D96A2EE1042}" srcOrd="1" destOrd="0" parTransId="{5E083930-BDCA-48DE-B34C-8EF84B8B352F}" sibTransId="{E93820BE-4CB5-4986-B9CB-AC6361498D8D}"/>
    <dgm:cxn modelId="{4A2173E9-30E3-4F33-9EBF-9C1F12E38B71}" type="presOf" srcId="{E2585308-7903-4E9B-BB17-95B54E9EA785}" destId="{44DCD5EA-B531-4FB0-9D2F-4D80032098B4}" srcOrd="0" destOrd="0" presId="urn:microsoft.com/office/officeart/2005/8/layout/list1"/>
    <dgm:cxn modelId="{C48825FC-1E32-4B01-8278-62BF6967C829}" srcId="{E2585308-7903-4E9B-BB17-95B54E9EA785}" destId="{6CD4F791-33C7-436E-B9F3-4D2EF81BC538}" srcOrd="1" destOrd="0" parTransId="{D43F9909-6826-4D21-9A07-32FB3FB47BD0}" sibTransId="{B94222A0-0675-48C1-B47B-06077A8A40E8}"/>
    <dgm:cxn modelId="{FD238B2A-AF6D-44F8-98B2-05C7C2DF63C9}" type="presParOf" srcId="{44DCD5EA-B531-4FB0-9D2F-4D80032098B4}" destId="{C735B87D-F61E-4539-89EA-023C31E07A8F}" srcOrd="0" destOrd="0" presId="urn:microsoft.com/office/officeart/2005/8/layout/list1"/>
    <dgm:cxn modelId="{4A7B6C0A-062D-4EAC-BCD8-302A062D51F2}" type="presParOf" srcId="{C735B87D-F61E-4539-89EA-023C31E07A8F}" destId="{0EF9F634-1F81-4F3D-A269-D100AAB3613C}" srcOrd="0" destOrd="0" presId="urn:microsoft.com/office/officeart/2005/8/layout/list1"/>
    <dgm:cxn modelId="{13E17EE6-7891-4C34-83C1-1217C55D8695}" type="presParOf" srcId="{C735B87D-F61E-4539-89EA-023C31E07A8F}" destId="{CBC6C482-DC6B-4A1F-A429-06BF05B54584}" srcOrd="1" destOrd="0" presId="urn:microsoft.com/office/officeart/2005/8/layout/list1"/>
    <dgm:cxn modelId="{C459D37F-AB33-446D-9CD0-7A7C52B30323}" type="presParOf" srcId="{44DCD5EA-B531-4FB0-9D2F-4D80032098B4}" destId="{CF3A4B02-5DCA-4665-9B55-0584C4FE7886}" srcOrd="1" destOrd="0" presId="urn:microsoft.com/office/officeart/2005/8/layout/list1"/>
    <dgm:cxn modelId="{7152FCCE-FDCD-4063-A5DB-4940201D6D56}" type="presParOf" srcId="{44DCD5EA-B531-4FB0-9D2F-4D80032098B4}" destId="{45C36AD5-B6B9-49EF-A0BA-36CA12DD3459}" srcOrd="2" destOrd="0" presId="urn:microsoft.com/office/officeart/2005/8/layout/list1"/>
    <dgm:cxn modelId="{D3B89D7E-862B-4532-9FE7-958521C6330A}" type="presParOf" srcId="{44DCD5EA-B531-4FB0-9D2F-4D80032098B4}" destId="{D97B2976-6BB3-4E66-BDD8-7184B13839E1}" srcOrd="3" destOrd="0" presId="urn:microsoft.com/office/officeart/2005/8/layout/list1"/>
    <dgm:cxn modelId="{4EF92FD0-F930-4036-B519-FCF2418BE4E4}" type="presParOf" srcId="{44DCD5EA-B531-4FB0-9D2F-4D80032098B4}" destId="{435E3C2B-61C4-45B3-869D-D7AC98536F83}" srcOrd="4" destOrd="0" presId="urn:microsoft.com/office/officeart/2005/8/layout/list1"/>
    <dgm:cxn modelId="{C0F30408-920E-45CC-82F1-0522D3F8AF64}" type="presParOf" srcId="{435E3C2B-61C4-45B3-869D-D7AC98536F83}" destId="{9A48C367-F342-4700-93E7-5A4751EFE212}" srcOrd="0" destOrd="0" presId="urn:microsoft.com/office/officeart/2005/8/layout/list1"/>
    <dgm:cxn modelId="{E532FDE4-F00E-4497-B8C7-6B588CB3E810}" type="presParOf" srcId="{435E3C2B-61C4-45B3-869D-D7AC98536F83}" destId="{DFBFB98F-D33D-484C-A8C7-EFA4C84766C7}" srcOrd="1" destOrd="0" presId="urn:microsoft.com/office/officeart/2005/8/layout/list1"/>
    <dgm:cxn modelId="{D2B16398-9F3F-4004-80C3-5EBA05D5A07F}" type="presParOf" srcId="{44DCD5EA-B531-4FB0-9D2F-4D80032098B4}" destId="{2A1A41D8-21D9-4F2F-812D-E071D85B8136}" srcOrd="5" destOrd="0" presId="urn:microsoft.com/office/officeart/2005/8/layout/list1"/>
    <dgm:cxn modelId="{E34B264E-0EDF-4DB7-B2DC-3932F649F233}" type="presParOf" srcId="{44DCD5EA-B531-4FB0-9D2F-4D80032098B4}" destId="{4B058C0D-DE66-4AC8-991D-87B98E2377C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225602-7083-4BBC-98B8-F90EC3B7203F}" type="doc">
      <dgm:prSet loTypeId="urn:microsoft.com/office/officeart/2005/8/layout/chevron1" loCatId="process" qsTypeId="urn:microsoft.com/office/officeart/2005/8/quickstyle/simple4" qsCatId="simple" csTypeId="urn:microsoft.com/office/officeart/2005/8/colors/accent3_1" csCatId="accent3" phldr="1"/>
      <dgm:spPr/>
    </dgm:pt>
    <dgm:pt modelId="{505CA0BC-6C79-4287-A50B-DD8D3B89545A}">
      <dgm:prSet phldrT="[Text]"/>
      <dgm:spPr>
        <a:solidFill>
          <a:schemeClr val="accent2"/>
        </a:solidFill>
      </dgm:spPr>
      <dgm:t>
        <a:bodyPr/>
        <a:lstStyle/>
        <a:p>
          <a:r>
            <a:rPr lang="en-US" dirty="0">
              <a:solidFill>
                <a:schemeClr val="bg1"/>
              </a:solidFill>
            </a:rPr>
            <a:t>Select genes to study</a:t>
          </a:r>
        </a:p>
      </dgm:t>
    </dgm:pt>
    <dgm:pt modelId="{53947BC6-41B5-458D-AF80-E9B30B63AF7C}" type="parTrans" cxnId="{9A153004-A684-4E06-A295-E7608F79D119}">
      <dgm:prSet/>
      <dgm:spPr/>
      <dgm:t>
        <a:bodyPr/>
        <a:lstStyle/>
        <a:p>
          <a:endParaRPr lang="en-US"/>
        </a:p>
      </dgm:t>
    </dgm:pt>
    <dgm:pt modelId="{743E555E-72E6-4205-B16C-2FCB8C5710A8}" type="sibTrans" cxnId="{9A153004-A684-4E06-A295-E7608F79D119}">
      <dgm:prSet/>
      <dgm:spPr/>
      <dgm:t>
        <a:bodyPr/>
        <a:lstStyle/>
        <a:p>
          <a:endParaRPr lang="en-US"/>
        </a:p>
      </dgm:t>
    </dgm:pt>
    <dgm:pt modelId="{1F7A40FF-BA1D-4984-9ECD-441AE6188668}">
      <dgm:prSet phldrT="[Text]"/>
      <dgm:spPr>
        <a:solidFill>
          <a:srgbClr val="FFC000"/>
        </a:solidFill>
      </dgm:spPr>
      <dgm:t>
        <a:bodyPr/>
        <a:lstStyle/>
        <a:p>
          <a:r>
            <a:rPr lang="en-US" dirty="0"/>
            <a:t>Manipulate gene expression</a:t>
          </a:r>
        </a:p>
      </dgm:t>
    </dgm:pt>
    <dgm:pt modelId="{48CD206B-BECF-4B30-AB83-84CA1C1452F7}" type="parTrans" cxnId="{2AF94B64-F18A-419C-B10A-0BA00DBA87D1}">
      <dgm:prSet/>
      <dgm:spPr/>
      <dgm:t>
        <a:bodyPr/>
        <a:lstStyle/>
        <a:p>
          <a:endParaRPr lang="en-US"/>
        </a:p>
      </dgm:t>
    </dgm:pt>
    <dgm:pt modelId="{643DC01B-25FA-42B3-8087-A23B468DF1D9}" type="sibTrans" cxnId="{2AF94B64-F18A-419C-B10A-0BA00DBA87D1}">
      <dgm:prSet/>
      <dgm:spPr/>
      <dgm:t>
        <a:bodyPr/>
        <a:lstStyle/>
        <a:p>
          <a:endParaRPr lang="en-US"/>
        </a:p>
      </dgm:t>
    </dgm:pt>
    <dgm:pt modelId="{D65FCBD6-3188-4732-B466-7EF36C708561}">
      <dgm:prSet phldrT="[Text]"/>
      <dgm:spPr>
        <a:solidFill>
          <a:srgbClr val="7030A0"/>
        </a:solidFill>
      </dgm:spPr>
      <dgm:t>
        <a:bodyPr/>
        <a:lstStyle/>
        <a:p>
          <a:r>
            <a:rPr lang="en-US" dirty="0">
              <a:solidFill>
                <a:schemeClr val="bg1"/>
              </a:solidFill>
            </a:rPr>
            <a:t>Look for effects on behavior</a:t>
          </a:r>
        </a:p>
      </dgm:t>
    </dgm:pt>
    <dgm:pt modelId="{34C85EA6-C035-45EB-908E-69F207D1D741}" type="parTrans" cxnId="{EDD779F0-0228-40D3-BD4F-4A738DE03846}">
      <dgm:prSet/>
      <dgm:spPr/>
      <dgm:t>
        <a:bodyPr/>
        <a:lstStyle/>
        <a:p>
          <a:endParaRPr lang="en-US"/>
        </a:p>
      </dgm:t>
    </dgm:pt>
    <dgm:pt modelId="{AD4E68C2-307E-4629-B473-5A7E5F6ADD16}" type="sibTrans" cxnId="{EDD779F0-0228-40D3-BD4F-4A738DE03846}">
      <dgm:prSet/>
      <dgm:spPr/>
      <dgm:t>
        <a:bodyPr/>
        <a:lstStyle/>
        <a:p>
          <a:endParaRPr lang="en-US"/>
        </a:p>
      </dgm:t>
    </dgm:pt>
    <dgm:pt modelId="{AC6296F8-B4A6-4CF9-A3C0-CCB84652F8F6}" type="pres">
      <dgm:prSet presAssocID="{1B225602-7083-4BBC-98B8-F90EC3B7203F}" presName="Name0" presStyleCnt="0">
        <dgm:presLayoutVars>
          <dgm:dir/>
          <dgm:animLvl val="lvl"/>
          <dgm:resizeHandles val="exact"/>
        </dgm:presLayoutVars>
      </dgm:prSet>
      <dgm:spPr/>
    </dgm:pt>
    <dgm:pt modelId="{FE223202-EB90-42AD-8719-80F2E209F17D}" type="pres">
      <dgm:prSet presAssocID="{505CA0BC-6C79-4287-A50B-DD8D3B89545A}" presName="parTxOnly" presStyleLbl="node1" presStyleIdx="0" presStyleCnt="3">
        <dgm:presLayoutVars>
          <dgm:chMax val="0"/>
          <dgm:chPref val="0"/>
          <dgm:bulletEnabled val="1"/>
        </dgm:presLayoutVars>
      </dgm:prSet>
      <dgm:spPr/>
    </dgm:pt>
    <dgm:pt modelId="{3138FD10-8943-43DE-8D02-ED146329019B}" type="pres">
      <dgm:prSet presAssocID="{743E555E-72E6-4205-B16C-2FCB8C5710A8}" presName="parTxOnlySpace" presStyleCnt="0"/>
      <dgm:spPr/>
    </dgm:pt>
    <dgm:pt modelId="{1610EF36-ACD8-4AD9-9266-81E0E7C89E39}" type="pres">
      <dgm:prSet presAssocID="{1F7A40FF-BA1D-4984-9ECD-441AE6188668}" presName="parTxOnly" presStyleLbl="node1" presStyleIdx="1" presStyleCnt="3">
        <dgm:presLayoutVars>
          <dgm:chMax val="0"/>
          <dgm:chPref val="0"/>
          <dgm:bulletEnabled val="1"/>
        </dgm:presLayoutVars>
      </dgm:prSet>
      <dgm:spPr/>
    </dgm:pt>
    <dgm:pt modelId="{DE3066FC-3398-4C65-8A01-CD8DE51F886F}" type="pres">
      <dgm:prSet presAssocID="{643DC01B-25FA-42B3-8087-A23B468DF1D9}" presName="parTxOnlySpace" presStyleCnt="0"/>
      <dgm:spPr/>
    </dgm:pt>
    <dgm:pt modelId="{4DAD8EC7-72B5-457A-83BF-EB1D558EDA83}" type="pres">
      <dgm:prSet presAssocID="{D65FCBD6-3188-4732-B466-7EF36C708561}" presName="parTxOnly" presStyleLbl="node1" presStyleIdx="2" presStyleCnt="3">
        <dgm:presLayoutVars>
          <dgm:chMax val="0"/>
          <dgm:chPref val="0"/>
          <dgm:bulletEnabled val="1"/>
        </dgm:presLayoutVars>
      </dgm:prSet>
      <dgm:spPr/>
    </dgm:pt>
  </dgm:ptLst>
  <dgm:cxnLst>
    <dgm:cxn modelId="{9A153004-A684-4E06-A295-E7608F79D119}" srcId="{1B225602-7083-4BBC-98B8-F90EC3B7203F}" destId="{505CA0BC-6C79-4287-A50B-DD8D3B89545A}" srcOrd="0" destOrd="0" parTransId="{53947BC6-41B5-458D-AF80-E9B30B63AF7C}" sibTransId="{743E555E-72E6-4205-B16C-2FCB8C5710A8}"/>
    <dgm:cxn modelId="{2AF94B64-F18A-419C-B10A-0BA00DBA87D1}" srcId="{1B225602-7083-4BBC-98B8-F90EC3B7203F}" destId="{1F7A40FF-BA1D-4984-9ECD-441AE6188668}" srcOrd="1" destOrd="0" parTransId="{48CD206B-BECF-4B30-AB83-84CA1C1452F7}" sibTransId="{643DC01B-25FA-42B3-8087-A23B468DF1D9}"/>
    <dgm:cxn modelId="{FED11C9D-1465-4F8E-9035-1F777DC5332C}" type="presOf" srcId="{1B225602-7083-4BBC-98B8-F90EC3B7203F}" destId="{AC6296F8-B4A6-4CF9-A3C0-CCB84652F8F6}" srcOrd="0" destOrd="0" presId="urn:microsoft.com/office/officeart/2005/8/layout/chevron1"/>
    <dgm:cxn modelId="{62D173B6-54B0-42B3-9A68-56B864BD4433}" type="presOf" srcId="{D65FCBD6-3188-4732-B466-7EF36C708561}" destId="{4DAD8EC7-72B5-457A-83BF-EB1D558EDA83}" srcOrd="0" destOrd="0" presId="urn:microsoft.com/office/officeart/2005/8/layout/chevron1"/>
    <dgm:cxn modelId="{B0A9B8E6-5D86-4AB0-A20D-D16B9B9F6593}" type="presOf" srcId="{505CA0BC-6C79-4287-A50B-DD8D3B89545A}" destId="{FE223202-EB90-42AD-8719-80F2E209F17D}" srcOrd="0" destOrd="0" presId="urn:microsoft.com/office/officeart/2005/8/layout/chevron1"/>
    <dgm:cxn modelId="{31091BEC-E358-4475-BE62-922FFF022E0E}" type="presOf" srcId="{1F7A40FF-BA1D-4984-9ECD-441AE6188668}" destId="{1610EF36-ACD8-4AD9-9266-81E0E7C89E39}" srcOrd="0" destOrd="0" presId="urn:microsoft.com/office/officeart/2005/8/layout/chevron1"/>
    <dgm:cxn modelId="{EDD779F0-0228-40D3-BD4F-4A738DE03846}" srcId="{1B225602-7083-4BBC-98B8-F90EC3B7203F}" destId="{D65FCBD6-3188-4732-B466-7EF36C708561}" srcOrd="2" destOrd="0" parTransId="{34C85EA6-C035-45EB-908E-69F207D1D741}" sibTransId="{AD4E68C2-307E-4629-B473-5A7E5F6ADD16}"/>
    <dgm:cxn modelId="{004A9B03-8317-4609-8D33-1ACB317AE0CC}" type="presParOf" srcId="{AC6296F8-B4A6-4CF9-A3C0-CCB84652F8F6}" destId="{FE223202-EB90-42AD-8719-80F2E209F17D}" srcOrd="0" destOrd="0" presId="urn:microsoft.com/office/officeart/2005/8/layout/chevron1"/>
    <dgm:cxn modelId="{C8035749-96B9-43ED-8652-69F4326F744B}" type="presParOf" srcId="{AC6296F8-B4A6-4CF9-A3C0-CCB84652F8F6}" destId="{3138FD10-8943-43DE-8D02-ED146329019B}" srcOrd="1" destOrd="0" presId="urn:microsoft.com/office/officeart/2005/8/layout/chevron1"/>
    <dgm:cxn modelId="{4AECDEC8-D1F2-4C69-B249-446221A55472}" type="presParOf" srcId="{AC6296F8-B4A6-4CF9-A3C0-CCB84652F8F6}" destId="{1610EF36-ACD8-4AD9-9266-81E0E7C89E39}" srcOrd="2" destOrd="0" presId="urn:microsoft.com/office/officeart/2005/8/layout/chevron1"/>
    <dgm:cxn modelId="{E9E308FC-F766-4319-B33D-E0281565FFD4}" type="presParOf" srcId="{AC6296F8-B4A6-4CF9-A3C0-CCB84652F8F6}" destId="{DE3066FC-3398-4C65-8A01-CD8DE51F886F}" srcOrd="3" destOrd="0" presId="urn:microsoft.com/office/officeart/2005/8/layout/chevron1"/>
    <dgm:cxn modelId="{2A28ABC5-FC6A-4D3E-B69A-2485D1D548EB}" type="presParOf" srcId="{AC6296F8-B4A6-4CF9-A3C0-CCB84652F8F6}" destId="{4DAD8EC7-72B5-457A-83BF-EB1D558EDA83}"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FEDCB-0724-45B4-A3EF-62A76E498A61}">
      <dsp:nvSpPr>
        <dsp:cNvPr id="0" name=""/>
        <dsp:cNvSpPr/>
      </dsp:nvSpPr>
      <dsp:spPr>
        <a:xfrm>
          <a:off x="2713" y="0"/>
          <a:ext cx="2662816" cy="3690256"/>
        </a:xfrm>
        <a:prstGeom prst="roundRect">
          <a:avLst>
            <a:gd name="adj" fmla="val 10000"/>
          </a:avLst>
        </a:prstGeom>
        <a:solidFill>
          <a:schemeClr val="dk2">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Social Behavior</a:t>
          </a:r>
        </a:p>
      </dsp:txBody>
      <dsp:txXfrm>
        <a:off x="2713" y="0"/>
        <a:ext cx="2662816" cy="1107076"/>
      </dsp:txXfrm>
    </dsp:sp>
    <dsp:sp modelId="{7A423378-2D15-43AF-9D73-15DA4FB5BC39}">
      <dsp:nvSpPr>
        <dsp:cNvPr id="0" name=""/>
        <dsp:cNvSpPr/>
      </dsp:nvSpPr>
      <dsp:spPr>
        <a:xfrm>
          <a:off x="106403" y="1127381"/>
          <a:ext cx="2455436" cy="2358056"/>
        </a:xfrm>
        <a:prstGeom prst="roundRect">
          <a:avLst>
            <a:gd name="adj" fmla="val 10000"/>
          </a:avLst>
        </a:prstGeom>
        <a:blipFill dpi="0" rotWithShape="0">
          <a:blip xmlns:r="http://schemas.openxmlformats.org/officeDocument/2006/relationships" r:embed="rId1"/>
          <a:srcRect/>
          <a:stretch>
            <a:fillRect l="-31939" t="-4668" r="-35032" b="-8686"/>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l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75468" y="1196446"/>
        <a:ext cx="2317306" cy="2219926"/>
      </dsp:txXfrm>
    </dsp:sp>
    <dsp:sp modelId="{6209628C-79AB-438A-9A94-1C7F71CA1806}">
      <dsp:nvSpPr>
        <dsp:cNvPr id="0" name=""/>
        <dsp:cNvSpPr/>
      </dsp:nvSpPr>
      <dsp:spPr>
        <a:xfrm>
          <a:off x="2865241" y="0"/>
          <a:ext cx="2662816" cy="3690256"/>
        </a:xfrm>
        <a:prstGeom prst="roundRect">
          <a:avLst>
            <a:gd name="adj" fmla="val 10000"/>
          </a:avLst>
        </a:prstGeom>
        <a:solidFill>
          <a:schemeClr val="dk2">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Stickleback Fish</a:t>
          </a:r>
        </a:p>
      </dsp:txBody>
      <dsp:txXfrm>
        <a:off x="2865241" y="0"/>
        <a:ext cx="2662816" cy="1107076"/>
      </dsp:txXfrm>
    </dsp:sp>
    <dsp:sp modelId="{65E9BA42-5071-43D9-A661-8DE855EB13FC}">
      <dsp:nvSpPr>
        <dsp:cNvPr id="0" name=""/>
        <dsp:cNvSpPr/>
      </dsp:nvSpPr>
      <dsp:spPr>
        <a:xfrm>
          <a:off x="2968931" y="1111454"/>
          <a:ext cx="2455436" cy="2389911"/>
        </a:xfrm>
        <a:prstGeom prst="roundRect">
          <a:avLst>
            <a:gd name="adj" fmla="val 10000"/>
          </a:avLst>
        </a:prstGeom>
        <a:blipFill dpi="0" rotWithShape="0">
          <a:blip xmlns:r="http://schemas.openxmlformats.org/officeDocument/2006/relationships" r:embed="rId2"/>
          <a:srcRect/>
          <a:stretch>
            <a:fillRect l="-13892" t="1540" r="-33902" b="-12890"/>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l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038929" y="1181452"/>
        <a:ext cx="2315440" cy="2249915"/>
      </dsp:txXfrm>
    </dsp:sp>
    <dsp:sp modelId="{E51F3623-8B01-420A-ACC4-E3F3A6BB0DF5}">
      <dsp:nvSpPr>
        <dsp:cNvPr id="0" name=""/>
        <dsp:cNvSpPr/>
      </dsp:nvSpPr>
      <dsp:spPr>
        <a:xfrm>
          <a:off x="5727770" y="0"/>
          <a:ext cx="2662816" cy="3690256"/>
        </a:xfrm>
        <a:prstGeom prst="roundRect">
          <a:avLst>
            <a:gd name="adj" fmla="val 10000"/>
          </a:avLst>
        </a:prstGeom>
        <a:solidFill>
          <a:schemeClr val="dk2">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Goal &amp; Methods</a:t>
          </a:r>
        </a:p>
      </dsp:txBody>
      <dsp:txXfrm>
        <a:off x="5727770" y="0"/>
        <a:ext cx="2662816" cy="1107076"/>
      </dsp:txXfrm>
    </dsp:sp>
    <dsp:sp modelId="{C18F13AA-E998-4164-A0AE-98D6AC8B3142}">
      <dsp:nvSpPr>
        <dsp:cNvPr id="0" name=""/>
        <dsp:cNvSpPr/>
      </dsp:nvSpPr>
      <dsp:spPr>
        <a:xfrm>
          <a:off x="5831460" y="1111454"/>
          <a:ext cx="2455436" cy="2389911"/>
        </a:xfrm>
        <a:prstGeom prst="roundRect">
          <a:avLst>
            <a:gd name="adj" fmla="val 10000"/>
          </a:avLst>
        </a:prstGeom>
        <a:blipFill dpi="0" rotWithShape="0">
          <a:blip xmlns:r="http://schemas.openxmlformats.org/officeDocument/2006/relationships" r:embed="rId3"/>
          <a:srcRect/>
          <a:stretch>
            <a:fillRect l="-43394" t="-53472" r="-10591" b="-20436"/>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l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901458" y="1181452"/>
        <a:ext cx="2315440" cy="2249915"/>
      </dsp:txXfrm>
    </dsp:sp>
    <dsp:sp modelId="{54C169EC-3435-4CE0-908E-C322E822625E}">
      <dsp:nvSpPr>
        <dsp:cNvPr id="0" name=""/>
        <dsp:cNvSpPr/>
      </dsp:nvSpPr>
      <dsp:spPr>
        <a:xfrm>
          <a:off x="8590298" y="0"/>
          <a:ext cx="2662816" cy="3690256"/>
        </a:xfrm>
        <a:prstGeom prst="roundRect">
          <a:avLst>
            <a:gd name="adj" fmla="val 10000"/>
          </a:avLst>
        </a:prstGeom>
        <a:solidFill>
          <a:schemeClr val="dk2">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Results &amp; Future Work</a:t>
          </a:r>
        </a:p>
      </dsp:txBody>
      <dsp:txXfrm>
        <a:off x="8590298" y="0"/>
        <a:ext cx="2662816" cy="1107076"/>
      </dsp:txXfrm>
    </dsp:sp>
    <dsp:sp modelId="{67F693B2-76A1-4055-85BC-B9088D830694}">
      <dsp:nvSpPr>
        <dsp:cNvPr id="0" name=""/>
        <dsp:cNvSpPr/>
      </dsp:nvSpPr>
      <dsp:spPr>
        <a:xfrm>
          <a:off x="8693988" y="1107076"/>
          <a:ext cx="2455436" cy="2398666"/>
        </a:xfrm>
        <a:prstGeom prst="roundRect">
          <a:avLst>
            <a:gd name="adj" fmla="val 10000"/>
          </a:avLst>
        </a:prstGeom>
        <a:blipFill dpi="0" rotWithShape="0">
          <a:blip xmlns:r="http://schemas.openxmlformats.org/officeDocument/2006/relationships" r:embed="rId4"/>
          <a:srcRect/>
          <a:stretch>
            <a:fillRect l="-3136" t="-4627" r="-2436" b="-7199"/>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l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8764243" y="1177331"/>
        <a:ext cx="2314926" cy="2258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23202-EB90-42AD-8719-80F2E209F17D}">
      <dsp:nvSpPr>
        <dsp:cNvPr id="0" name=""/>
        <dsp:cNvSpPr/>
      </dsp:nvSpPr>
      <dsp:spPr>
        <a:xfrm>
          <a:off x="1985" y="746533"/>
          <a:ext cx="2419413" cy="967765"/>
        </a:xfrm>
        <a:prstGeom prst="chevron">
          <a:avLst/>
        </a:prstGeom>
        <a:solidFill>
          <a:schemeClr val="accent2"/>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Select genes to study</a:t>
          </a:r>
        </a:p>
      </dsp:txBody>
      <dsp:txXfrm>
        <a:off x="485868" y="746533"/>
        <a:ext cx="1451648" cy="967765"/>
      </dsp:txXfrm>
    </dsp:sp>
    <dsp:sp modelId="{1610EF36-ACD8-4AD9-9266-81E0E7C89E39}">
      <dsp:nvSpPr>
        <dsp:cNvPr id="0" name=""/>
        <dsp:cNvSpPr/>
      </dsp:nvSpPr>
      <dsp:spPr>
        <a:xfrm>
          <a:off x="2179458" y="746533"/>
          <a:ext cx="2419413" cy="967765"/>
        </a:xfrm>
        <a:prstGeom prst="chevron">
          <a:avLst/>
        </a:prstGeom>
        <a:solidFill>
          <a:srgbClr val="FFC000"/>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Manipulate gene expression</a:t>
          </a:r>
        </a:p>
      </dsp:txBody>
      <dsp:txXfrm>
        <a:off x="2663341" y="746533"/>
        <a:ext cx="1451648" cy="967765"/>
      </dsp:txXfrm>
    </dsp:sp>
    <dsp:sp modelId="{4DAD8EC7-72B5-457A-83BF-EB1D558EDA83}">
      <dsp:nvSpPr>
        <dsp:cNvPr id="0" name=""/>
        <dsp:cNvSpPr/>
      </dsp:nvSpPr>
      <dsp:spPr>
        <a:xfrm>
          <a:off x="4356930" y="746533"/>
          <a:ext cx="2419413" cy="967765"/>
        </a:xfrm>
        <a:prstGeom prst="chevron">
          <a:avLst/>
        </a:prstGeom>
        <a:solidFill>
          <a:srgbClr val="7030A0"/>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Look for effects on behavior</a:t>
          </a:r>
        </a:p>
      </dsp:txBody>
      <dsp:txXfrm>
        <a:off x="4840813" y="746533"/>
        <a:ext cx="1451648" cy="9677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36AD5-B6B9-49EF-A0BA-36CA12DD3459}">
      <dsp:nvSpPr>
        <dsp:cNvPr id="0" name=""/>
        <dsp:cNvSpPr/>
      </dsp:nvSpPr>
      <dsp:spPr>
        <a:xfrm>
          <a:off x="0" y="450087"/>
          <a:ext cx="9720262" cy="148837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4400" tIns="562356" rIns="754400"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Location by fluorescence</a:t>
          </a:r>
        </a:p>
        <a:p>
          <a:pPr marL="228600" lvl="1" indent="-228600" algn="l" defTabSz="1200150">
            <a:lnSpc>
              <a:spcPct val="90000"/>
            </a:lnSpc>
            <a:spcBef>
              <a:spcPct val="0"/>
            </a:spcBef>
            <a:spcAft>
              <a:spcPct val="15000"/>
            </a:spcAft>
            <a:buChar char="•"/>
          </a:pPr>
          <a:r>
            <a:rPr lang="en-US" sz="2700" kern="1200" dirty="0"/>
            <a:t>qPCR to quantify change</a:t>
          </a:r>
        </a:p>
      </dsp:txBody>
      <dsp:txXfrm>
        <a:off x="0" y="450087"/>
        <a:ext cx="9720262" cy="1488375"/>
      </dsp:txXfrm>
    </dsp:sp>
    <dsp:sp modelId="{CBC6C482-DC6B-4A1F-A429-06BF05B54584}">
      <dsp:nvSpPr>
        <dsp:cNvPr id="0" name=""/>
        <dsp:cNvSpPr/>
      </dsp:nvSpPr>
      <dsp:spPr>
        <a:xfrm>
          <a:off x="486013" y="51567"/>
          <a:ext cx="6804183" cy="7970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7182" tIns="0" rIns="257182" bIns="0" numCol="1" spcCol="1270" anchor="ctr" anchorCtr="0">
          <a:noAutofit/>
        </a:bodyPr>
        <a:lstStyle/>
        <a:p>
          <a:pPr marL="0" lvl="0" indent="0" algn="l" defTabSz="1200150">
            <a:lnSpc>
              <a:spcPct val="90000"/>
            </a:lnSpc>
            <a:spcBef>
              <a:spcPct val="0"/>
            </a:spcBef>
            <a:spcAft>
              <a:spcPct val="35000"/>
            </a:spcAft>
            <a:buNone/>
          </a:pPr>
          <a:r>
            <a:rPr lang="en-US" sz="2700" kern="1200" dirty="0"/>
            <a:t>Manipulate Gene Expression</a:t>
          </a:r>
        </a:p>
      </dsp:txBody>
      <dsp:txXfrm>
        <a:off x="524921" y="90475"/>
        <a:ext cx="6726367" cy="719224"/>
      </dsp:txXfrm>
    </dsp:sp>
    <dsp:sp modelId="{4B058C0D-DE66-4AC8-991D-87B98E2377CF}">
      <dsp:nvSpPr>
        <dsp:cNvPr id="0" name=""/>
        <dsp:cNvSpPr/>
      </dsp:nvSpPr>
      <dsp:spPr>
        <a:xfrm>
          <a:off x="0" y="2482782"/>
          <a:ext cx="9720262" cy="148837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4400" tIns="562356" rIns="754400"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Before injection (no altered expression)</a:t>
          </a:r>
        </a:p>
        <a:p>
          <a:pPr marL="228600" lvl="1" indent="-228600" algn="l" defTabSz="1200150">
            <a:lnSpc>
              <a:spcPct val="90000"/>
            </a:lnSpc>
            <a:spcBef>
              <a:spcPct val="0"/>
            </a:spcBef>
            <a:spcAft>
              <a:spcPct val="15000"/>
            </a:spcAft>
            <a:buChar char="•"/>
          </a:pPr>
          <a:r>
            <a:rPr lang="en-US" sz="2700" kern="1200" dirty="0"/>
            <a:t>After injection  (with altered expression)</a:t>
          </a:r>
        </a:p>
      </dsp:txBody>
      <dsp:txXfrm>
        <a:off x="0" y="2482782"/>
        <a:ext cx="9720262" cy="1488375"/>
      </dsp:txXfrm>
    </dsp:sp>
    <dsp:sp modelId="{DFBFB98F-D33D-484C-A8C7-EFA4C84766C7}">
      <dsp:nvSpPr>
        <dsp:cNvPr id="0" name=""/>
        <dsp:cNvSpPr/>
      </dsp:nvSpPr>
      <dsp:spPr>
        <a:xfrm>
          <a:off x="486013" y="2084262"/>
          <a:ext cx="6804183" cy="797040"/>
        </a:xfrm>
        <a:prstGeom prst="roundRect">
          <a:avLst/>
        </a:prstGeom>
        <a:solidFill>
          <a:srgbClr val="7030A0"/>
        </a:solidFill>
        <a:ln w="19050" cap="flat" cmpd="sng" algn="ctr">
          <a:solidFill>
            <a:srgbClr val="7030A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7182" tIns="0" rIns="257182" bIns="0" numCol="1" spcCol="1270" anchor="ctr" anchorCtr="0">
          <a:noAutofit/>
        </a:bodyPr>
        <a:lstStyle/>
        <a:p>
          <a:pPr marL="0" lvl="0" indent="0" algn="l" defTabSz="1200150">
            <a:lnSpc>
              <a:spcPct val="90000"/>
            </a:lnSpc>
            <a:spcBef>
              <a:spcPct val="0"/>
            </a:spcBef>
            <a:spcAft>
              <a:spcPct val="35000"/>
            </a:spcAft>
            <a:buNone/>
          </a:pPr>
          <a:r>
            <a:rPr lang="en-US" sz="2700" kern="1200" dirty="0"/>
            <a:t>Look for change in behavior</a:t>
          </a:r>
        </a:p>
      </dsp:txBody>
      <dsp:txXfrm>
        <a:off x="524921" y="2123170"/>
        <a:ext cx="6726367"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23202-EB90-42AD-8719-80F2E209F17D}">
      <dsp:nvSpPr>
        <dsp:cNvPr id="0" name=""/>
        <dsp:cNvSpPr/>
      </dsp:nvSpPr>
      <dsp:spPr>
        <a:xfrm>
          <a:off x="1985" y="746533"/>
          <a:ext cx="2419413" cy="967765"/>
        </a:xfrm>
        <a:prstGeom prst="chevron">
          <a:avLst/>
        </a:prstGeom>
        <a:solidFill>
          <a:schemeClr val="accent2"/>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Select genes to study</a:t>
          </a:r>
        </a:p>
      </dsp:txBody>
      <dsp:txXfrm>
        <a:off x="485868" y="746533"/>
        <a:ext cx="1451648" cy="967765"/>
      </dsp:txXfrm>
    </dsp:sp>
    <dsp:sp modelId="{1610EF36-ACD8-4AD9-9266-81E0E7C89E39}">
      <dsp:nvSpPr>
        <dsp:cNvPr id="0" name=""/>
        <dsp:cNvSpPr/>
      </dsp:nvSpPr>
      <dsp:spPr>
        <a:xfrm>
          <a:off x="2179458" y="746533"/>
          <a:ext cx="2419413" cy="967765"/>
        </a:xfrm>
        <a:prstGeom prst="chevron">
          <a:avLst/>
        </a:prstGeom>
        <a:solidFill>
          <a:srgbClr val="FFC000"/>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Manipulate gene expression</a:t>
          </a:r>
        </a:p>
      </dsp:txBody>
      <dsp:txXfrm>
        <a:off x="2663341" y="746533"/>
        <a:ext cx="1451648" cy="967765"/>
      </dsp:txXfrm>
    </dsp:sp>
    <dsp:sp modelId="{4DAD8EC7-72B5-457A-83BF-EB1D558EDA83}">
      <dsp:nvSpPr>
        <dsp:cNvPr id="0" name=""/>
        <dsp:cNvSpPr/>
      </dsp:nvSpPr>
      <dsp:spPr>
        <a:xfrm>
          <a:off x="4356930" y="746533"/>
          <a:ext cx="2419413" cy="967765"/>
        </a:xfrm>
        <a:prstGeom prst="chevron">
          <a:avLst/>
        </a:prstGeom>
        <a:solidFill>
          <a:srgbClr val="7030A0"/>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Look for effects on behavior</a:t>
          </a:r>
        </a:p>
      </dsp:txBody>
      <dsp:txXfrm>
        <a:off x="4840813" y="746533"/>
        <a:ext cx="1451648" cy="96776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BA0707-1567-4C4B-ADC5-B88A382F59B7}" type="datetimeFigureOut">
              <a:rPr lang="en-US" smtClean="0"/>
              <a:t>8/3/2018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76B62A-A049-485B-87DD-F83007C87ED3}" type="slidenum">
              <a:rPr lang="en-US" smtClean="0"/>
              <a:t>‹#›</a:t>
            </a:fld>
            <a:endParaRPr lang="en-US"/>
          </a:p>
        </p:txBody>
      </p:sp>
    </p:spTree>
    <p:extLst>
      <p:ext uri="{BB962C8B-B14F-4D97-AF65-F5344CB8AC3E}">
        <p14:creationId xmlns:p14="http://schemas.microsoft.com/office/powerpoint/2010/main" val="881910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My name is Noelle James and I am a Neuroscience graduate student in Dr. Alison Bell’s lab at the University of Illinois. Today I am going to tell you about our work on determining how genes can contribute to social behavior and the method I have developed to help us address this question in our research organism, the stickleback fish.</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76B62A-A049-485B-87DD-F83007C87ED3}" type="slidenum">
              <a:rPr lang="en-US" smtClean="0"/>
              <a:t>1</a:t>
            </a:fld>
            <a:endParaRPr lang="en-US"/>
          </a:p>
        </p:txBody>
      </p:sp>
    </p:spTree>
    <p:extLst>
      <p:ext uri="{BB962C8B-B14F-4D97-AF65-F5344CB8AC3E}">
        <p14:creationId xmlns:p14="http://schemas.microsoft.com/office/powerpoint/2010/main" val="2324497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locally altered gene expression. Here you can see that the expression is limited to the area immediately around the site of injection. This will allow us to determine WHERE behaviorally relevant genes need to be expressed. Even when the injection entered the blood stream, like in this right image, the expression is limited to only one of the brain lobes.</a:t>
            </a:r>
          </a:p>
          <a:p>
            <a:endParaRPr lang="en-US" dirty="0"/>
          </a:p>
          <a:p>
            <a:r>
              <a:rPr lang="en-US" b="0" dirty="0"/>
              <a:t>Looking</a:t>
            </a:r>
            <a:r>
              <a:rPr lang="en-US" dirty="0"/>
              <a:t> more </a:t>
            </a:r>
            <a:r>
              <a:rPr lang="en-US" b="1" dirty="0"/>
              <a:t>closely</a:t>
            </a:r>
            <a:r>
              <a:rPr lang="en-US" dirty="0"/>
              <a:t> at this brain on the right, we also found that …</a:t>
            </a:r>
          </a:p>
        </p:txBody>
      </p:sp>
      <p:sp>
        <p:nvSpPr>
          <p:cNvPr id="4" name="Slide Number Placeholder 3"/>
          <p:cNvSpPr>
            <a:spLocks noGrp="1"/>
          </p:cNvSpPr>
          <p:nvPr>
            <p:ph type="sldNum" sz="quarter" idx="10"/>
          </p:nvPr>
        </p:nvSpPr>
        <p:spPr/>
        <p:txBody>
          <a:bodyPr/>
          <a:lstStyle/>
          <a:p>
            <a:fld id="{AB76B62A-A049-485B-87DD-F83007C87ED3}" type="slidenum">
              <a:rPr lang="en-US" smtClean="0"/>
              <a:t>10</a:t>
            </a:fld>
            <a:endParaRPr lang="en-US"/>
          </a:p>
        </p:txBody>
      </p:sp>
    </p:spTree>
    <p:extLst>
      <p:ext uri="{BB962C8B-B14F-4D97-AF65-F5344CB8AC3E}">
        <p14:creationId xmlns:p14="http://schemas.microsoft.com/office/powerpoint/2010/main" val="532525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Multiple brain cell types were affected. Neurons, the classic brain cells expressed the fluorescent protein. I also saw fluorescent </a:t>
            </a:r>
            <a:r>
              <a:rPr lang="en-US" b="1" dirty="0"/>
              <a:t>structural</a:t>
            </a:r>
            <a:r>
              <a:rPr lang="en-US" dirty="0"/>
              <a:t> and </a:t>
            </a:r>
            <a:r>
              <a:rPr lang="en-US" b="1" dirty="0"/>
              <a:t>supportive</a:t>
            </a:r>
            <a:r>
              <a:rPr lang="en-US" dirty="0"/>
              <a:t> cells. </a:t>
            </a:r>
            <a:r>
              <a:rPr lang="en-US" b="1" dirty="0"/>
              <a:t>PLAY</a:t>
            </a:r>
            <a:r>
              <a:rPr lang="en-US" dirty="0"/>
              <a:t> Thus, are now ready to move on to our next </a:t>
            </a:r>
            <a:r>
              <a:rPr lang="en-US" b="1" dirty="0"/>
              <a:t>stage</a:t>
            </a:r>
            <a:r>
              <a:rPr lang="en-US" dirty="0"/>
              <a:t> of experiments – using this method to test several candidate genes for their behavioral relevance. </a:t>
            </a:r>
          </a:p>
        </p:txBody>
      </p:sp>
      <p:sp>
        <p:nvSpPr>
          <p:cNvPr id="4" name="Slide Number Placeholder 3"/>
          <p:cNvSpPr>
            <a:spLocks noGrp="1"/>
          </p:cNvSpPr>
          <p:nvPr>
            <p:ph type="sldNum" sz="quarter" idx="10"/>
          </p:nvPr>
        </p:nvSpPr>
        <p:spPr/>
        <p:txBody>
          <a:bodyPr/>
          <a:lstStyle/>
          <a:p>
            <a:fld id="{AB76B62A-A049-485B-87DD-F83007C87ED3}" type="slidenum">
              <a:rPr lang="en-US" smtClean="0"/>
              <a:t>11</a:t>
            </a:fld>
            <a:endParaRPr lang="en-US"/>
          </a:p>
        </p:txBody>
      </p:sp>
    </p:spTree>
    <p:extLst>
      <p:ext uri="{BB962C8B-B14F-4D97-AF65-F5344CB8AC3E}">
        <p14:creationId xmlns:p14="http://schemas.microsoft.com/office/powerpoint/2010/main" val="3395670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determine </a:t>
            </a:r>
            <a:r>
              <a:rPr lang="en-US" b="1" u="none" dirty="0"/>
              <a:t>where</a:t>
            </a:r>
            <a:r>
              <a:rPr lang="en-US" dirty="0"/>
              <a:t> the expression matters, we will look for fluorescence, just as I already showed you. We are also going to measure </a:t>
            </a:r>
            <a:r>
              <a:rPr lang="en-US" u="sng" dirty="0"/>
              <a:t>how much</a:t>
            </a:r>
            <a:r>
              <a:rPr lang="en-US" dirty="0"/>
              <a:t> the gene’s expression changed by qPCR. To determine </a:t>
            </a:r>
            <a:r>
              <a:rPr lang="en-US" b="0" u="none" dirty="0"/>
              <a:t>how</a:t>
            </a:r>
            <a:r>
              <a:rPr lang="en-US" dirty="0"/>
              <a:t> the gene influences behavior, we will  measure behavior for each individual twice both before and after changing the gene’s expression. We expect to have these results by this summer. Thus, …</a:t>
            </a:r>
          </a:p>
        </p:txBody>
      </p:sp>
      <p:sp>
        <p:nvSpPr>
          <p:cNvPr id="4" name="Slide Number Placeholder 3"/>
          <p:cNvSpPr>
            <a:spLocks noGrp="1"/>
          </p:cNvSpPr>
          <p:nvPr>
            <p:ph type="sldNum" sz="quarter" idx="10"/>
          </p:nvPr>
        </p:nvSpPr>
        <p:spPr/>
        <p:txBody>
          <a:bodyPr/>
          <a:lstStyle/>
          <a:p>
            <a:fld id="{AB76B62A-A049-485B-87DD-F83007C87ED3}" type="slidenum">
              <a:rPr lang="en-US" smtClean="0"/>
              <a:t>12</a:t>
            </a:fld>
            <a:endParaRPr lang="en-US"/>
          </a:p>
        </p:txBody>
      </p:sp>
    </p:spTree>
    <p:extLst>
      <p:ext uri="{BB962C8B-B14F-4D97-AF65-F5344CB8AC3E}">
        <p14:creationId xmlns:p14="http://schemas.microsoft.com/office/powerpoint/2010/main" val="2987609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begin to answer how these genes contribute to the social behavior.</a:t>
            </a:r>
          </a:p>
          <a:p>
            <a:endParaRPr lang="en-US" dirty="0"/>
          </a:p>
          <a:p>
            <a:r>
              <a:rPr lang="en-US" dirty="0"/>
              <a:t>Thank you for listening. Before I take questions, I would like to acknowledge the many people who made this project and my thesis work possible.</a:t>
            </a:r>
          </a:p>
        </p:txBody>
      </p:sp>
      <p:sp>
        <p:nvSpPr>
          <p:cNvPr id="4" name="Slide Number Placeholder 3"/>
          <p:cNvSpPr>
            <a:spLocks noGrp="1"/>
          </p:cNvSpPr>
          <p:nvPr>
            <p:ph type="sldNum" sz="quarter" idx="10"/>
          </p:nvPr>
        </p:nvSpPr>
        <p:spPr/>
        <p:txBody>
          <a:bodyPr/>
          <a:lstStyle/>
          <a:p>
            <a:fld id="{AB76B62A-A049-485B-87DD-F83007C87ED3}" type="slidenum">
              <a:rPr lang="en-US" smtClean="0"/>
              <a:t>13</a:t>
            </a:fld>
            <a:endParaRPr lang="en-US"/>
          </a:p>
        </p:txBody>
      </p:sp>
    </p:spTree>
    <p:extLst>
      <p:ext uri="{BB962C8B-B14F-4D97-AF65-F5344CB8AC3E}">
        <p14:creationId xmlns:p14="http://schemas.microsoft.com/office/powerpoint/2010/main" val="2027540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Colby, a graduate student and Severin and Brianna, 2 undergraduates, who helped with the injections. Dr. Roberto Galvez provided invaluable advice and both Drs. Gene Robinson and  </a:t>
            </a:r>
            <a:r>
              <a:rPr lang="en-US" dirty="0" err="1"/>
              <a:t>Rhanor</a:t>
            </a:r>
            <a:r>
              <a:rPr lang="en-US" dirty="0"/>
              <a:t> Gillette loaned us equipment. Finally, the NSF who generously funded this method development work with an EDGE grant.</a:t>
            </a:r>
          </a:p>
          <a:p>
            <a:endParaRPr lang="en-US" dirty="0"/>
          </a:p>
          <a:p>
            <a:r>
              <a:rPr lang="en-US" dirty="0"/>
              <a:t>With that, I would like to thank you for your attention and  am happy to take any questions you might have.</a:t>
            </a:r>
          </a:p>
        </p:txBody>
      </p:sp>
      <p:sp>
        <p:nvSpPr>
          <p:cNvPr id="4" name="Slide Number Placeholder 3"/>
          <p:cNvSpPr>
            <a:spLocks noGrp="1"/>
          </p:cNvSpPr>
          <p:nvPr>
            <p:ph type="sldNum" sz="quarter" idx="10"/>
          </p:nvPr>
        </p:nvSpPr>
        <p:spPr/>
        <p:txBody>
          <a:bodyPr/>
          <a:lstStyle/>
          <a:p>
            <a:fld id="{AB76B62A-A049-485B-87DD-F83007C87ED3}" type="slidenum">
              <a:rPr lang="en-US" smtClean="0"/>
              <a:t>14</a:t>
            </a:fld>
            <a:endParaRPr lang="en-US"/>
          </a:p>
        </p:txBody>
      </p:sp>
    </p:spTree>
    <p:extLst>
      <p:ext uri="{BB962C8B-B14F-4D97-AF65-F5344CB8AC3E}">
        <p14:creationId xmlns:p14="http://schemas.microsoft.com/office/powerpoint/2010/main" val="1481773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will give a quick introduction into social behavior and why its important. Then I will introduce you to stickleback fish, the interesting system we use in the lab. I will give you a brief overview of the experimental setup and my results. Finally, I will wrap up with our plan to use this method to determine how candidate genes are contributing to social behavior.</a:t>
            </a:r>
          </a:p>
        </p:txBody>
      </p:sp>
      <p:sp>
        <p:nvSpPr>
          <p:cNvPr id="4" name="Slide Number Placeholder 3"/>
          <p:cNvSpPr>
            <a:spLocks noGrp="1"/>
          </p:cNvSpPr>
          <p:nvPr>
            <p:ph type="sldNum" sz="quarter" idx="10"/>
          </p:nvPr>
        </p:nvSpPr>
        <p:spPr/>
        <p:txBody>
          <a:bodyPr/>
          <a:lstStyle/>
          <a:p>
            <a:fld id="{AB76B62A-A049-485B-87DD-F83007C87ED3}" type="slidenum">
              <a:rPr lang="en-US" smtClean="0"/>
              <a:t>2</a:t>
            </a:fld>
            <a:endParaRPr lang="en-US"/>
          </a:p>
        </p:txBody>
      </p:sp>
    </p:spTree>
    <p:extLst>
      <p:ext uri="{BB962C8B-B14F-4D97-AF65-F5344CB8AC3E}">
        <p14:creationId xmlns:p14="http://schemas.microsoft.com/office/powerpoint/2010/main" val="1239685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many examples of social behavior including </a:t>
            </a:r>
            <a:r>
              <a:rPr lang="en-US" sz="1200" b="0" i="0" u="none" kern="1200" dirty="0">
                <a:solidFill>
                  <a:schemeClr val="tx1"/>
                </a:solidFill>
                <a:effectLst/>
                <a:latin typeface="+mn-lt"/>
                <a:ea typeface="+mn-ea"/>
                <a:cs typeface="+mn-cs"/>
              </a:rPr>
              <a:t>group interactions</a:t>
            </a:r>
            <a:r>
              <a:rPr lang="en-US" sz="1200" kern="1200" dirty="0">
                <a:solidFill>
                  <a:schemeClr val="tx1"/>
                </a:solidFill>
                <a:effectLst/>
                <a:latin typeface="+mn-lt"/>
                <a:ea typeface="+mn-ea"/>
                <a:cs typeface="+mn-cs"/>
              </a:rPr>
              <a:t>, territorial &amp; </a:t>
            </a:r>
            <a:r>
              <a:rPr lang="en-US" sz="1200" b="1" kern="1200" dirty="0">
                <a:solidFill>
                  <a:schemeClr val="tx1"/>
                </a:solidFill>
                <a:effectLst/>
                <a:latin typeface="+mn-lt"/>
                <a:ea typeface="+mn-ea"/>
                <a:cs typeface="+mn-cs"/>
              </a:rPr>
              <a:t>mating competition</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parenting</a:t>
            </a:r>
            <a:r>
              <a:rPr lang="en-US" sz="1200" b="0" kern="1200" dirty="0">
                <a:solidFill>
                  <a:schemeClr val="tx1"/>
                </a:solidFill>
                <a:effectLst/>
                <a:latin typeface="+mn-lt"/>
                <a:ea typeface="+mn-ea"/>
                <a:cs typeface="+mn-cs"/>
              </a:rPr>
              <a:t>. These interactions are </a:t>
            </a:r>
            <a:r>
              <a:rPr lang="en-US" sz="1200" b="1" kern="1200" dirty="0">
                <a:solidFill>
                  <a:schemeClr val="tx1"/>
                </a:solidFill>
                <a:effectLst/>
                <a:latin typeface="+mn-lt"/>
                <a:ea typeface="+mn-ea"/>
                <a:cs typeface="+mn-cs"/>
              </a:rPr>
              <a:t>context dependent</a:t>
            </a:r>
            <a:r>
              <a:rPr lang="en-US" sz="1200" b="0" kern="1200" dirty="0">
                <a:solidFill>
                  <a:schemeClr val="tx1"/>
                </a:solidFill>
                <a:effectLst/>
                <a:latin typeface="+mn-lt"/>
                <a:ea typeface="+mn-ea"/>
                <a:cs typeface="+mn-cs"/>
              </a:rPr>
              <a:t>, depending on the goals of the behavior and with whom the interaction is taking place. For instance, a boxer inside the ring is expected to aggressively fight during a match but stop immediately at the end of a round. Alternatively a soldier show only show aggression to enemy combatants. The time, place and occasion are all factors in determining what behavior is appropriate.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a:t>
            </a:r>
          </a:p>
          <a:p>
            <a:endParaRPr lang="en-US" dirty="0"/>
          </a:p>
          <a:p>
            <a:r>
              <a:rPr lang="en-US" b="1" dirty="0"/>
              <a:t>Context dependent</a:t>
            </a:r>
          </a:p>
          <a:p>
            <a:pPr lvl="1"/>
            <a:r>
              <a:rPr lang="en-US" dirty="0"/>
              <a:t>Seasonality</a:t>
            </a:r>
          </a:p>
          <a:p>
            <a:pPr lvl="1"/>
            <a:r>
              <a:rPr lang="en-US" dirty="0"/>
              <a:t>Caution (responsive) verses action (preemptive)</a:t>
            </a:r>
          </a:p>
          <a:p>
            <a:pPr lvl="1"/>
            <a:r>
              <a:rPr lang="en-US" dirty="0"/>
              <a:t>Influenced by life history (predation rate, breeding frequency)</a:t>
            </a:r>
          </a:p>
          <a:p>
            <a:pPr lvl="1"/>
            <a:r>
              <a:rPr lang="en-US" dirty="0"/>
              <a:t>Non-responsive aggression is a defining feature of defining feature of pathological/</a:t>
            </a:r>
            <a:r>
              <a:rPr lang="en-US" dirty="0" err="1"/>
              <a:t>maladative</a:t>
            </a:r>
            <a:r>
              <a:rPr lang="en-US" dirty="0"/>
              <a:t> aggression </a:t>
            </a:r>
          </a:p>
          <a:p>
            <a:endParaRPr lang="en-US" dirty="0"/>
          </a:p>
          <a:p>
            <a:r>
              <a:rPr lang="en-US" dirty="0"/>
              <a:t>Complexities:</a:t>
            </a:r>
          </a:p>
          <a:p>
            <a:pPr lvl="1"/>
            <a:r>
              <a:rPr lang="en-US" dirty="0"/>
              <a:t>With whom? </a:t>
            </a:r>
          </a:p>
          <a:p>
            <a:pPr lvl="1"/>
            <a:r>
              <a:rPr lang="en-US" dirty="0"/>
              <a:t>	Within and between species competitions</a:t>
            </a:r>
          </a:p>
          <a:p>
            <a:pPr lvl="1"/>
            <a:r>
              <a:rPr lang="en-US" dirty="0"/>
              <a:t>What is the goal? </a:t>
            </a:r>
          </a:p>
          <a:p>
            <a:pPr lvl="2"/>
            <a:r>
              <a:rPr lang="en-US" dirty="0"/>
              <a:t>Aggression: Personal survival, defense of resources, threat/minor harm, kill (eat)</a:t>
            </a:r>
          </a:p>
          <a:p>
            <a:pPr lvl="2"/>
            <a:r>
              <a:rPr lang="en-US" dirty="0"/>
              <a:t>Care: Parental, mating or group member</a:t>
            </a:r>
          </a:p>
        </p:txBody>
      </p:sp>
      <p:sp>
        <p:nvSpPr>
          <p:cNvPr id="4" name="Slide Number Placeholder 3"/>
          <p:cNvSpPr>
            <a:spLocks noGrp="1"/>
          </p:cNvSpPr>
          <p:nvPr>
            <p:ph type="sldNum" sz="quarter" idx="10"/>
          </p:nvPr>
        </p:nvSpPr>
        <p:spPr/>
        <p:txBody>
          <a:bodyPr/>
          <a:lstStyle/>
          <a:p>
            <a:fld id="{AB76B62A-A049-485B-87DD-F83007C87ED3}" type="slidenum">
              <a:rPr lang="en-US" smtClean="0"/>
              <a:t>3</a:t>
            </a:fld>
            <a:endParaRPr lang="en-US"/>
          </a:p>
        </p:txBody>
      </p:sp>
    </p:spTree>
    <p:extLst>
      <p:ext uri="{BB962C8B-B14F-4D97-AF65-F5344CB8AC3E}">
        <p14:creationId xmlns:p14="http://schemas.microsoft.com/office/powerpoint/2010/main" val="1373535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Stickleback fish are interesting for studying social behavior because </a:t>
            </a:r>
            <a:r>
              <a:rPr lang="en-US" sz="1200" b="1" i="0" kern="1200" dirty="0">
                <a:solidFill>
                  <a:schemeClr val="tx1"/>
                </a:solidFill>
                <a:effectLst/>
                <a:latin typeface="+mn-lt"/>
                <a:ea typeface="+mn-ea"/>
                <a:cs typeface="+mn-cs"/>
              </a:rPr>
              <a:t>DADs</a:t>
            </a:r>
            <a:r>
              <a:rPr lang="en-US" sz="1200" b="0" i="0" kern="1200" dirty="0">
                <a:solidFill>
                  <a:schemeClr val="tx1"/>
                </a:solidFill>
                <a:effectLst/>
                <a:latin typeface="+mn-lt"/>
                <a:ea typeface="+mn-ea"/>
                <a:cs typeface="+mn-cs"/>
              </a:rPr>
              <a:t> provide both care for the young and </a:t>
            </a:r>
            <a:r>
              <a:rPr lang="en-US" sz="1200" b="1" i="0" kern="1200" dirty="0">
                <a:solidFill>
                  <a:schemeClr val="tx1"/>
                </a:solidFill>
                <a:effectLst/>
                <a:latin typeface="+mn-lt"/>
                <a:ea typeface="+mn-ea"/>
                <a:cs typeface="+mn-cs"/>
              </a:rPr>
              <a:t>protect</a:t>
            </a:r>
            <a:r>
              <a:rPr lang="en-US" sz="1200" b="0" i="0" kern="1200" dirty="0">
                <a:solidFill>
                  <a:schemeClr val="tx1"/>
                </a:solidFill>
                <a:effectLst/>
                <a:latin typeface="+mn-lt"/>
                <a:ea typeface="+mn-ea"/>
                <a:cs typeface="+mn-cs"/>
              </a:rPr>
              <a:t> their nesting territory in the breeding season. They need to vigorously defend their territory not only from other stickleback fish but also from predators who might eat their young. They need to rapidly switch between aggression and parental care. In this video, we will see the dad (POINT) first provide care to his nest by fanning it to provide extra oxygen and then drive off other stickleback fish. </a:t>
            </a:r>
            <a:r>
              <a:rPr lang="en-US" sz="1200" b="1" i="0" kern="1200" dirty="0">
                <a:solidFill>
                  <a:schemeClr val="tx1"/>
                </a:solidFill>
                <a:effectLst/>
                <a:latin typeface="+mn-lt"/>
                <a:ea typeface="+mn-ea"/>
                <a:cs typeface="+mn-cs"/>
              </a:rPr>
              <a:t>PLAY</a:t>
            </a:r>
            <a:r>
              <a:rPr lang="en-US" sz="1200" b="0" i="0" kern="1200" dirty="0">
                <a:solidFill>
                  <a:schemeClr val="tx1"/>
                </a:solidFill>
                <a:effectLst/>
                <a:latin typeface="+mn-lt"/>
                <a:ea typeface="+mn-ea"/>
                <a:cs typeface="+mn-cs"/>
              </a:rPr>
              <a:t> This social behavior requires precise context switching, which brings us back to the big question of …</a:t>
            </a:r>
          </a:p>
        </p:txBody>
      </p:sp>
      <p:sp>
        <p:nvSpPr>
          <p:cNvPr id="4" name="Slide Number Placeholder 3"/>
          <p:cNvSpPr>
            <a:spLocks noGrp="1"/>
          </p:cNvSpPr>
          <p:nvPr>
            <p:ph type="sldNum" sz="quarter" idx="10"/>
          </p:nvPr>
        </p:nvSpPr>
        <p:spPr/>
        <p:txBody>
          <a:bodyPr/>
          <a:lstStyle/>
          <a:p>
            <a:fld id="{AB76B62A-A049-485B-87DD-F83007C87ED3}" type="slidenum">
              <a:rPr lang="en-US" smtClean="0"/>
              <a:t>4</a:t>
            </a:fld>
            <a:endParaRPr lang="en-US"/>
          </a:p>
        </p:txBody>
      </p:sp>
    </p:spTree>
    <p:extLst>
      <p:ext uri="{BB962C8B-B14F-4D97-AF65-F5344CB8AC3E}">
        <p14:creationId xmlns:p14="http://schemas.microsoft.com/office/powerpoint/2010/main" val="3529182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genes contribute to social behavior? We can break this question down into 2 main parts. The </a:t>
            </a:r>
            <a:r>
              <a:rPr lang="en-US" b="1" dirty="0"/>
              <a:t>genes -</a:t>
            </a:r>
            <a:r>
              <a:rPr lang="en-US" dirty="0"/>
              <a:t> for which we need to know which genes, as well as </a:t>
            </a:r>
            <a:r>
              <a:rPr lang="en-US" b="1" dirty="0"/>
              <a:t>where</a:t>
            </a:r>
            <a:r>
              <a:rPr lang="en-US" dirty="0"/>
              <a:t> and </a:t>
            </a:r>
            <a:r>
              <a:rPr lang="en-US" b="1" dirty="0"/>
              <a:t>when</a:t>
            </a:r>
            <a:r>
              <a:rPr lang="en-US" dirty="0"/>
              <a:t> they are </a:t>
            </a:r>
            <a:r>
              <a:rPr lang="en-US" u="sng" dirty="0"/>
              <a:t>expressed</a:t>
            </a:r>
            <a:r>
              <a:rPr lang="en-US" dirty="0"/>
              <a:t>. Then we need to answer these questions for various </a:t>
            </a:r>
            <a:r>
              <a:rPr lang="en-US" b="1" dirty="0"/>
              <a:t>social behaviors </a:t>
            </a:r>
            <a:r>
              <a:rPr lang="en-US" dirty="0"/>
              <a:t>before we can address how a decision is made between behaviors. To address these questions, we needed a method to influence a gene expression in a specific location and at a specific time in the brain. </a:t>
            </a:r>
          </a:p>
        </p:txBody>
      </p:sp>
      <p:sp>
        <p:nvSpPr>
          <p:cNvPr id="4" name="Slide Number Placeholder 3"/>
          <p:cNvSpPr>
            <a:spLocks noGrp="1"/>
          </p:cNvSpPr>
          <p:nvPr>
            <p:ph type="sldNum" sz="quarter" idx="10"/>
          </p:nvPr>
        </p:nvSpPr>
        <p:spPr/>
        <p:txBody>
          <a:bodyPr/>
          <a:lstStyle/>
          <a:p>
            <a:fld id="{AB76B62A-A049-485B-87DD-F83007C87ED3}" type="slidenum">
              <a:rPr lang="en-US" smtClean="0"/>
              <a:t>5</a:t>
            </a:fld>
            <a:endParaRPr lang="en-US"/>
          </a:p>
        </p:txBody>
      </p:sp>
    </p:spTree>
    <p:extLst>
      <p:ext uri="{BB962C8B-B14F-4D97-AF65-F5344CB8AC3E}">
        <p14:creationId xmlns:p14="http://schemas.microsoft.com/office/powerpoint/2010/main" val="634011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I have been working to develop a method to allow us to inject a virus containing a promotor to drive expression of a desired gene</a:t>
            </a:r>
            <a:r>
              <a:rPr lang="en-US" sz="1200" dirty="0">
                <a:solidFill>
                  <a:srgbClr val="FFFF00"/>
                </a:solidFill>
              </a:rPr>
              <a:t>. To give you a feel for what I am working with, here is a full grown stickleback fish on the palm of my hand. These fish are approximately 4 cm long and this </a:t>
            </a:r>
            <a:r>
              <a:rPr lang="en-US" sz="1200" b="1" dirty="0">
                <a:solidFill>
                  <a:srgbClr val="FFFF00"/>
                </a:solidFill>
              </a:rPr>
              <a:t>white dot</a:t>
            </a:r>
            <a:r>
              <a:rPr lang="en-US" sz="1200" dirty="0">
                <a:solidFill>
                  <a:srgbClr val="FFFF00"/>
                </a:solidFill>
              </a:rPr>
              <a:t> is its brain, which is magnified here. To develop this method, we need to hit a </a:t>
            </a:r>
            <a:r>
              <a:rPr lang="en-US" sz="1200" b="1" dirty="0">
                <a:solidFill>
                  <a:srgbClr val="FFFF00"/>
                </a:solidFill>
              </a:rPr>
              <a:t>region</a:t>
            </a:r>
            <a:r>
              <a:rPr lang="en-US" sz="1200" dirty="0">
                <a:solidFill>
                  <a:srgbClr val="FFFF00"/>
                </a:solidFill>
              </a:rPr>
              <a:t> that is only millimeters in size, through the skull. However, doing so would allow us to …</a:t>
            </a:r>
          </a:p>
          <a:p>
            <a:endParaRPr lang="en-US" dirty="0"/>
          </a:p>
        </p:txBody>
      </p:sp>
      <p:sp>
        <p:nvSpPr>
          <p:cNvPr id="4" name="Slide Number Placeholder 3"/>
          <p:cNvSpPr>
            <a:spLocks noGrp="1"/>
          </p:cNvSpPr>
          <p:nvPr>
            <p:ph type="sldNum" sz="quarter" idx="10"/>
          </p:nvPr>
        </p:nvSpPr>
        <p:spPr/>
        <p:txBody>
          <a:bodyPr/>
          <a:lstStyle/>
          <a:p>
            <a:fld id="{AB76B62A-A049-485B-87DD-F83007C87ED3}" type="slidenum">
              <a:rPr lang="en-US" smtClean="0"/>
              <a:t>6</a:t>
            </a:fld>
            <a:endParaRPr lang="en-US"/>
          </a:p>
        </p:txBody>
      </p:sp>
    </p:spTree>
    <p:extLst>
      <p:ext uri="{BB962C8B-B14F-4D97-AF65-F5344CB8AC3E}">
        <p14:creationId xmlns:p14="http://schemas.microsoft.com/office/powerpoint/2010/main" val="213563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…influence a gene’s expression in the specific location of the injection and at a specific time. We think about this like </a:t>
            </a:r>
            <a:r>
              <a:rPr lang="en-US" b="1" dirty="0"/>
              <a:t>parking</a:t>
            </a:r>
            <a:r>
              <a:rPr lang="en-US" dirty="0"/>
              <a:t> in a garage. The garage is the </a:t>
            </a:r>
            <a:r>
              <a:rPr lang="en-US" b="1" dirty="0"/>
              <a:t>cells</a:t>
            </a:r>
            <a:r>
              <a:rPr lang="en-US" dirty="0"/>
              <a:t> we want to influence. Our vehicle is something that can easily get into the cells, like a </a:t>
            </a:r>
            <a:r>
              <a:rPr lang="en-US" b="1" dirty="0"/>
              <a:t>virus </a:t>
            </a:r>
            <a:r>
              <a:rPr lang="en-US" b="0" dirty="0"/>
              <a:t>such as herpes</a:t>
            </a:r>
            <a:r>
              <a:rPr lang="en-US" dirty="0"/>
              <a:t>. Finally, we have a driver or </a:t>
            </a:r>
            <a:r>
              <a:rPr lang="en-US" b="1" u="sng" dirty="0"/>
              <a:t>gene</a:t>
            </a:r>
            <a:r>
              <a:rPr lang="en-US" b="1" dirty="0"/>
              <a:t> promotor</a:t>
            </a:r>
            <a:r>
              <a:rPr lang="en-US" dirty="0"/>
              <a:t>, who controls when and where the car goes. In my experiment, we tried 3 different promotors or drivers to determine which would be most useful for specifically controlling where and when we could manipulate gene expression.</a:t>
            </a:r>
          </a:p>
        </p:txBody>
      </p:sp>
      <p:sp>
        <p:nvSpPr>
          <p:cNvPr id="4" name="Slide Number Placeholder 3"/>
          <p:cNvSpPr>
            <a:spLocks noGrp="1"/>
          </p:cNvSpPr>
          <p:nvPr>
            <p:ph type="sldNum" sz="quarter" idx="10"/>
          </p:nvPr>
        </p:nvSpPr>
        <p:spPr/>
        <p:txBody>
          <a:bodyPr/>
          <a:lstStyle/>
          <a:p>
            <a:fld id="{AB76B62A-A049-485B-87DD-F83007C87ED3}" type="slidenum">
              <a:rPr lang="en-US" smtClean="0"/>
              <a:t>7</a:t>
            </a:fld>
            <a:endParaRPr lang="en-US"/>
          </a:p>
        </p:txBody>
      </p:sp>
    </p:spTree>
    <p:extLst>
      <p:ext uri="{BB962C8B-B14F-4D97-AF65-F5344CB8AC3E}">
        <p14:creationId xmlns:p14="http://schemas.microsoft.com/office/powerpoint/2010/main" val="3840555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a </a:t>
            </a:r>
            <a:r>
              <a:rPr lang="en-US" b="1" dirty="0"/>
              <a:t>short-term</a:t>
            </a:r>
            <a:r>
              <a:rPr lang="en-US" dirty="0"/>
              <a:t> promotor that altered expression quickly after injection, starting 4 days after injection and lasting for approximately 3 days. We also tried a </a:t>
            </a:r>
            <a:r>
              <a:rPr lang="en-US" b="1" dirty="0"/>
              <a:t>long-term</a:t>
            </a:r>
            <a:r>
              <a:rPr lang="en-US" b="0" dirty="0"/>
              <a:t> promotor</a:t>
            </a:r>
            <a:r>
              <a:rPr lang="en-US" dirty="0"/>
              <a:t> that caused expression starting 2 weeks after injection and lasting for more than 3 weeks. Finally, we tested a </a:t>
            </a:r>
            <a:r>
              <a:rPr lang="en-US" b="1" dirty="0"/>
              <a:t>location specific</a:t>
            </a:r>
            <a:r>
              <a:rPr lang="en-US" dirty="0"/>
              <a:t> promoter that would label the </a:t>
            </a:r>
            <a:r>
              <a:rPr lang="en-US" b="1" dirty="0"/>
              <a:t>cell bodies </a:t>
            </a:r>
            <a:r>
              <a:rPr lang="en-US" b="0" dirty="0"/>
              <a:t>regardless of where in the cell the injection occurred. All 3 were compared </a:t>
            </a:r>
            <a:r>
              <a:rPr lang="en-US" b="1" dirty="0"/>
              <a:t>against</a:t>
            </a:r>
            <a:r>
              <a:rPr lang="en-US" b="0" dirty="0"/>
              <a:t> saline injected controls. </a:t>
            </a:r>
          </a:p>
          <a:p>
            <a:endParaRPr lang="en-US" b="0" i="1" dirty="0"/>
          </a:p>
          <a:p>
            <a:r>
              <a:rPr lang="en-US" b="0" dirty="0"/>
              <a:t>We evaluated successful injection by </a:t>
            </a:r>
            <a:r>
              <a:rPr lang="en-US" b="1" dirty="0"/>
              <a:t>fish recovery </a:t>
            </a:r>
            <a:r>
              <a:rPr lang="en-US" b="0" dirty="0"/>
              <a:t>as measured by breathing and survival rate, behavioral recovery and altered gene expression, shown by the presence of a fluorescent protein. We found that …</a:t>
            </a:r>
            <a:endParaRPr lang="en-US" dirty="0"/>
          </a:p>
        </p:txBody>
      </p:sp>
      <p:sp>
        <p:nvSpPr>
          <p:cNvPr id="4" name="Slide Number Placeholder 3"/>
          <p:cNvSpPr>
            <a:spLocks noGrp="1"/>
          </p:cNvSpPr>
          <p:nvPr>
            <p:ph type="sldNum" sz="quarter" idx="10"/>
          </p:nvPr>
        </p:nvSpPr>
        <p:spPr/>
        <p:txBody>
          <a:bodyPr/>
          <a:lstStyle/>
          <a:p>
            <a:fld id="{AB76B62A-A049-485B-87DD-F83007C87ED3}" type="slidenum">
              <a:rPr lang="en-US" smtClean="0"/>
              <a:t>8</a:t>
            </a:fld>
            <a:endParaRPr lang="en-US"/>
          </a:p>
        </p:txBody>
      </p:sp>
    </p:spTree>
    <p:extLst>
      <p:ext uri="{BB962C8B-B14F-4D97-AF65-F5344CB8AC3E}">
        <p14:creationId xmlns:p14="http://schemas.microsoft.com/office/powerpoint/2010/main" val="460616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Fish did recover from these brain injections</a:t>
            </a:r>
            <a:r>
              <a:rPr lang="en-US" b="1" dirty="0"/>
              <a:t>. </a:t>
            </a:r>
            <a:r>
              <a:rPr lang="en-US" b="0" dirty="0"/>
              <a:t>Breathing rate returned to normal by 2 hours after injection and we reached an 80% survival rate. Normal nesting </a:t>
            </a:r>
            <a:r>
              <a:rPr lang="en-US" b="0" u="sng" dirty="0"/>
              <a:t>and territorial</a:t>
            </a:r>
            <a:r>
              <a:rPr lang="en-US" b="0" u="none" dirty="0"/>
              <a:t> </a:t>
            </a:r>
            <a:r>
              <a:rPr lang="en-US" b="1" dirty="0"/>
              <a:t>behavior</a:t>
            </a:r>
            <a:r>
              <a:rPr lang="en-US" b="0" dirty="0"/>
              <a:t> was seen by 3 days after injection for males. Finally, successful manipulation of gene expression was </a:t>
            </a:r>
            <a:r>
              <a:rPr lang="en-US" b="1" dirty="0"/>
              <a:t>determined</a:t>
            </a:r>
            <a:r>
              <a:rPr lang="en-US" b="0" dirty="0"/>
              <a:t> by looking for non-natural fluorescence in the brain, that only occurs when the promoter is driving expression. </a:t>
            </a:r>
            <a:r>
              <a:rPr lang="en-US" dirty="0"/>
              <a:t>The long term promotor gave the best images and will be our promoter of choice for future experiments. The short term promotor also worked, but the location specific promoter did not. </a:t>
            </a:r>
            <a:r>
              <a:rPr lang="en-US" b="0" dirty="0"/>
              <a:t>We found that the time specific promoters met our needs because …</a:t>
            </a:r>
            <a:endParaRPr lang="en-US" dirty="0"/>
          </a:p>
        </p:txBody>
      </p:sp>
      <p:sp>
        <p:nvSpPr>
          <p:cNvPr id="4" name="Slide Number Placeholder 3"/>
          <p:cNvSpPr>
            <a:spLocks noGrp="1"/>
          </p:cNvSpPr>
          <p:nvPr>
            <p:ph type="sldNum" sz="quarter" idx="10"/>
          </p:nvPr>
        </p:nvSpPr>
        <p:spPr/>
        <p:txBody>
          <a:bodyPr/>
          <a:lstStyle/>
          <a:p>
            <a:fld id="{AB76B62A-A049-485B-87DD-F83007C87ED3}" type="slidenum">
              <a:rPr lang="en-US" smtClean="0"/>
              <a:t>9</a:t>
            </a:fld>
            <a:endParaRPr lang="en-US"/>
          </a:p>
        </p:txBody>
      </p:sp>
    </p:spTree>
    <p:extLst>
      <p:ext uri="{BB962C8B-B14F-4D97-AF65-F5344CB8AC3E}">
        <p14:creationId xmlns:p14="http://schemas.microsoft.com/office/powerpoint/2010/main" val="718981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7F3F43C-825B-4332-A43D-B22554675463}"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A5CDB-CDC2-4476-B7F4-481C2FF7C2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146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F3F43C-825B-4332-A43D-B22554675463}"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A5CDB-CDC2-4476-B7F4-481C2FF7C227}" type="slidenum">
              <a:rPr lang="en-US" smtClean="0"/>
              <a:t>‹#›</a:t>
            </a:fld>
            <a:endParaRPr lang="en-US"/>
          </a:p>
        </p:txBody>
      </p:sp>
    </p:spTree>
    <p:extLst>
      <p:ext uri="{BB962C8B-B14F-4D97-AF65-F5344CB8AC3E}">
        <p14:creationId xmlns:p14="http://schemas.microsoft.com/office/powerpoint/2010/main" val="1214809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F3F43C-825B-4332-A43D-B22554675463}"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A5CDB-CDC2-4476-B7F4-481C2FF7C227}"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326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F3F43C-825B-4332-A43D-B22554675463}"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A5CDB-CDC2-4476-B7F4-481C2FF7C227}" type="slidenum">
              <a:rPr lang="en-US" smtClean="0"/>
              <a:t>‹#›</a:t>
            </a:fld>
            <a:endParaRPr lang="en-US"/>
          </a:p>
        </p:txBody>
      </p:sp>
    </p:spTree>
    <p:extLst>
      <p:ext uri="{BB962C8B-B14F-4D97-AF65-F5344CB8AC3E}">
        <p14:creationId xmlns:p14="http://schemas.microsoft.com/office/powerpoint/2010/main" val="2867047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F3F43C-825B-4332-A43D-B22554675463}"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A5CDB-CDC2-4476-B7F4-481C2FF7C2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97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F3F43C-825B-4332-A43D-B22554675463}"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A5CDB-CDC2-4476-B7F4-481C2FF7C227}" type="slidenum">
              <a:rPr lang="en-US" smtClean="0"/>
              <a:t>‹#›</a:t>
            </a:fld>
            <a:endParaRPr lang="en-US"/>
          </a:p>
        </p:txBody>
      </p:sp>
    </p:spTree>
    <p:extLst>
      <p:ext uri="{BB962C8B-B14F-4D97-AF65-F5344CB8AC3E}">
        <p14:creationId xmlns:p14="http://schemas.microsoft.com/office/powerpoint/2010/main" val="2523793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F3F43C-825B-4332-A43D-B22554675463}" type="datetimeFigureOut">
              <a:rPr lang="en-US" smtClean="0"/>
              <a:t>8/3/2018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8A5CDB-CDC2-4476-B7F4-481C2FF7C227}" type="slidenum">
              <a:rPr lang="en-US" smtClean="0"/>
              <a:t>‹#›</a:t>
            </a:fld>
            <a:endParaRPr lang="en-US"/>
          </a:p>
        </p:txBody>
      </p:sp>
    </p:spTree>
    <p:extLst>
      <p:ext uri="{BB962C8B-B14F-4D97-AF65-F5344CB8AC3E}">
        <p14:creationId xmlns:p14="http://schemas.microsoft.com/office/powerpoint/2010/main" val="2111836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F3F43C-825B-4332-A43D-B22554675463}" type="datetimeFigureOut">
              <a:rPr lang="en-US" smtClean="0"/>
              <a:t>8/3/2018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8A5CDB-CDC2-4476-B7F4-481C2FF7C227}" type="slidenum">
              <a:rPr lang="en-US" smtClean="0"/>
              <a:t>‹#›</a:t>
            </a:fld>
            <a:endParaRPr lang="en-US"/>
          </a:p>
        </p:txBody>
      </p:sp>
    </p:spTree>
    <p:extLst>
      <p:ext uri="{BB962C8B-B14F-4D97-AF65-F5344CB8AC3E}">
        <p14:creationId xmlns:p14="http://schemas.microsoft.com/office/powerpoint/2010/main" val="993808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3F43C-825B-4332-A43D-B22554675463}" type="datetimeFigureOut">
              <a:rPr lang="en-US" smtClean="0"/>
              <a:t>8/3/2018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8A5CDB-CDC2-4476-B7F4-481C2FF7C227}" type="slidenum">
              <a:rPr lang="en-US" smtClean="0"/>
              <a:t>‹#›</a:t>
            </a:fld>
            <a:endParaRPr lang="en-US"/>
          </a:p>
        </p:txBody>
      </p:sp>
    </p:spTree>
    <p:extLst>
      <p:ext uri="{BB962C8B-B14F-4D97-AF65-F5344CB8AC3E}">
        <p14:creationId xmlns:p14="http://schemas.microsoft.com/office/powerpoint/2010/main" val="45908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7F3F43C-825B-4332-A43D-B22554675463}"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A5CDB-CDC2-4476-B7F4-481C2FF7C227}" type="slidenum">
              <a:rPr lang="en-US" smtClean="0"/>
              <a:t>‹#›</a:t>
            </a:fld>
            <a:endParaRPr lang="en-US"/>
          </a:p>
        </p:txBody>
      </p:sp>
    </p:spTree>
    <p:extLst>
      <p:ext uri="{BB962C8B-B14F-4D97-AF65-F5344CB8AC3E}">
        <p14:creationId xmlns:p14="http://schemas.microsoft.com/office/powerpoint/2010/main" val="2318593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F3F43C-825B-4332-A43D-B22554675463}"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A5CDB-CDC2-4476-B7F4-481C2FF7C2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065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7F3F43C-825B-4332-A43D-B22554675463}" type="datetimeFigureOut">
              <a:rPr lang="en-US" smtClean="0"/>
              <a:t>8/3/2018</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98A5CDB-CDC2-4476-B7F4-481C2FF7C227}"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643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8.xml"/><Relationship Id="rId7" Type="http://schemas.openxmlformats.org/officeDocument/2006/relationships/image" Target="../media/image27.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jpg"/><Relationship Id="rId7" Type="http://schemas.openxmlformats.org/officeDocument/2006/relationships/diagramQuickStyle" Target="../diagrams/quickStyle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4.jpg"/><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0.jp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4.jp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B2F63790-02BE-4D55-ABCA-10CAD6091A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B25F28BA-1F8F-4067-9CFA-0DBF0C7AF2A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9085" y="4343196"/>
            <a:ext cx="5029200" cy="0"/>
          </a:xfrm>
          <a:prstGeom prst="line">
            <a:avLst/>
          </a:prstGeom>
          <a:ln>
            <a:solidFill>
              <a:srgbClr val="02F246"/>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536F30E-35F2-4AD7-8613-7FFE5E2F5223}"/>
              </a:ext>
            </a:extLst>
          </p:cNvPr>
          <p:cNvPicPr>
            <a:picLocks noChangeAspect="1"/>
          </p:cNvPicPr>
          <p:nvPr/>
        </p:nvPicPr>
        <p:blipFill rotWithShape="1">
          <a:blip r:embed="rId3">
            <a:extLst>
              <a:ext uri="{28A0092B-C50C-407E-A947-70E740481C1C}">
                <a14:useLocalDpi xmlns:a14="http://schemas.microsoft.com/office/drawing/2010/main" val="0"/>
              </a:ext>
            </a:extLst>
          </a:blip>
          <a:srcRect l="4173" t="14" r="-125" b="-14"/>
          <a:stretch/>
        </p:blipFill>
        <p:spPr>
          <a:xfrm>
            <a:off x="6615118" y="975"/>
            <a:ext cx="5576882" cy="6858000"/>
          </a:xfrm>
          <a:prstGeom prst="rect">
            <a:avLst/>
          </a:prstGeom>
        </p:spPr>
      </p:pic>
      <p:sp>
        <p:nvSpPr>
          <p:cNvPr id="2" name="Title 1">
            <a:extLst>
              <a:ext uri="{FF2B5EF4-FFF2-40B4-BE49-F238E27FC236}">
                <a16:creationId xmlns:a16="http://schemas.microsoft.com/office/drawing/2014/main" id="{D64BAD2E-7D13-4CD3-B35A-62B5B9CC3F78}"/>
              </a:ext>
            </a:extLst>
          </p:cNvPr>
          <p:cNvSpPr>
            <a:spLocks noGrp="1"/>
          </p:cNvSpPr>
          <p:nvPr>
            <p:ph type="ctrTitle"/>
          </p:nvPr>
        </p:nvSpPr>
        <p:spPr>
          <a:xfrm>
            <a:off x="510657" y="1002698"/>
            <a:ext cx="5576881" cy="3250121"/>
          </a:xfrm>
        </p:spPr>
        <p:txBody>
          <a:bodyPr lIns="0" tIns="0" rIns="0" bIns="0" anchor="b">
            <a:normAutofit/>
          </a:bodyPr>
          <a:lstStyle/>
          <a:p>
            <a:r>
              <a:rPr lang="en-US" sz="4400" b="1" i="1" cap="none" dirty="0">
                <a:latin typeface="Century Gothic" panose="020B0502020202020204" pitchFamily="34" charset="0"/>
              </a:rPr>
              <a:t>Fishing for genetic effects on social behavior</a:t>
            </a:r>
            <a:r>
              <a:rPr lang="en-US" sz="4400" b="1" cap="none" dirty="0">
                <a:latin typeface="Century Gothic" panose="020B0502020202020204" pitchFamily="34" charset="0"/>
              </a:rPr>
              <a:t>:</a:t>
            </a:r>
            <a:br>
              <a:rPr lang="en-US" sz="4400" b="1" cap="none" dirty="0">
                <a:latin typeface="Century Gothic" panose="020B0502020202020204" pitchFamily="34" charset="0"/>
              </a:rPr>
            </a:br>
            <a:r>
              <a:rPr lang="en-US" sz="4400" b="1" cap="none" dirty="0">
                <a:latin typeface="Century Gothic" panose="020B0502020202020204" pitchFamily="34" charset="0"/>
              </a:rPr>
              <a:t>Viral-mediated transgenesis in stickleback fish</a:t>
            </a:r>
            <a:endParaRPr lang="en-US" sz="4400" cap="none" dirty="0">
              <a:latin typeface="Century Gothic" panose="020B0502020202020204" pitchFamily="34" charset="0"/>
            </a:endParaRPr>
          </a:p>
        </p:txBody>
      </p:sp>
      <p:sp>
        <p:nvSpPr>
          <p:cNvPr id="3" name="Subtitle 2">
            <a:extLst>
              <a:ext uri="{FF2B5EF4-FFF2-40B4-BE49-F238E27FC236}">
                <a16:creationId xmlns:a16="http://schemas.microsoft.com/office/drawing/2014/main" id="{6747CD93-B0A0-4330-9330-9635E3950312}"/>
              </a:ext>
            </a:extLst>
          </p:cNvPr>
          <p:cNvSpPr>
            <a:spLocks noGrp="1"/>
          </p:cNvSpPr>
          <p:nvPr>
            <p:ph type="subTitle" idx="1"/>
          </p:nvPr>
        </p:nvSpPr>
        <p:spPr>
          <a:xfrm>
            <a:off x="716564" y="4433574"/>
            <a:ext cx="5370974" cy="1463040"/>
          </a:xfrm>
        </p:spPr>
        <p:txBody>
          <a:bodyPr anchor="t">
            <a:normAutofit/>
          </a:bodyPr>
          <a:lstStyle/>
          <a:p>
            <a:pPr algn="r"/>
            <a:r>
              <a:rPr lang="en-US" sz="1600" b="1" dirty="0"/>
              <a:t>Noelle James and Alison Bell</a:t>
            </a:r>
          </a:p>
          <a:p>
            <a:pPr algn="r"/>
            <a:r>
              <a:rPr lang="en-US" sz="1600" b="1" dirty="0"/>
              <a:t>University of Illinois at Urbana-Champaign</a:t>
            </a:r>
            <a:endParaRPr lang="en-US" sz="1600" dirty="0"/>
          </a:p>
        </p:txBody>
      </p:sp>
      <p:sp>
        <p:nvSpPr>
          <p:cNvPr id="4" name="TextBox 3"/>
          <p:cNvSpPr txBox="1"/>
          <p:nvPr/>
        </p:nvSpPr>
        <p:spPr>
          <a:xfrm>
            <a:off x="6615118" y="6272250"/>
            <a:ext cx="2569486" cy="584775"/>
          </a:xfrm>
          <a:prstGeom prst="rect">
            <a:avLst/>
          </a:prstGeom>
          <a:noFill/>
        </p:spPr>
        <p:txBody>
          <a:bodyPr wrap="none" rtlCol="0">
            <a:spAutoFit/>
          </a:bodyPr>
          <a:lstStyle/>
          <a:p>
            <a:r>
              <a:rPr lang="en-US" sz="1600" dirty="0">
                <a:solidFill>
                  <a:srgbClr val="00B0F0"/>
                </a:solidFill>
              </a:rPr>
              <a:t>Nuclei (DAPI)</a:t>
            </a:r>
          </a:p>
          <a:p>
            <a:r>
              <a:rPr lang="en-US" sz="1600" dirty="0">
                <a:solidFill>
                  <a:srgbClr val="99FF66"/>
                </a:solidFill>
              </a:rPr>
              <a:t>Transfected cell (</a:t>
            </a:r>
            <a:r>
              <a:rPr lang="en-US" sz="1600" dirty="0" err="1">
                <a:solidFill>
                  <a:srgbClr val="99FF66"/>
                </a:solidFill>
              </a:rPr>
              <a:t>hCMV</a:t>
            </a:r>
            <a:r>
              <a:rPr lang="en-US" sz="1600" dirty="0">
                <a:solidFill>
                  <a:srgbClr val="99FF66"/>
                </a:solidFill>
              </a:rPr>
              <a:t>-EYFP)</a:t>
            </a:r>
          </a:p>
        </p:txBody>
      </p:sp>
      <p:pic>
        <p:nvPicPr>
          <p:cNvPr id="7" name="Picture 6" descr="A fish swimming under water&#10;&#10;Description generated with very high confidence">
            <a:extLst>
              <a:ext uri="{FF2B5EF4-FFF2-40B4-BE49-F238E27FC236}">
                <a16:creationId xmlns:a16="http://schemas.microsoft.com/office/drawing/2014/main" id="{53DB9C32-395B-4A72-84BA-FEA53DB28484}"/>
              </a:ext>
            </a:extLst>
          </p:cNvPr>
          <p:cNvPicPr>
            <a:picLocks noChangeAspect="1"/>
          </p:cNvPicPr>
          <p:nvPr/>
        </p:nvPicPr>
        <p:blipFill rotWithShape="1">
          <a:blip r:embed="rId4">
            <a:extLst>
              <a:ext uri="{28A0092B-C50C-407E-A947-70E740481C1C}">
                <a14:useLocalDpi xmlns:a14="http://schemas.microsoft.com/office/drawing/2010/main" val="0"/>
              </a:ext>
            </a:extLst>
          </a:blip>
          <a:srcRect l="14857" t="33929" r="7121" b="9137"/>
          <a:stretch/>
        </p:blipFill>
        <p:spPr>
          <a:xfrm>
            <a:off x="291701" y="5047915"/>
            <a:ext cx="3319295" cy="1614773"/>
          </a:xfrm>
          <a:prstGeom prst="rect">
            <a:avLst/>
          </a:prstGeom>
        </p:spPr>
      </p:pic>
    </p:spTree>
    <p:extLst>
      <p:ext uri="{BB962C8B-B14F-4D97-AF65-F5344CB8AC3E}">
        <p14:creationId xmlns:p14="http://schemas.microsoft.com/office/powerpoint/2010/main" val="3573402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Google Drive\Work &amp; Grad School\Lab Work\Bell Lab\Viral KD\29 hCMV\29hCMV ov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79" y="1907693"/>
            <a:ext cx="5498646" cy="49335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cap="none" dirty="0"/>
              <a:t>Results:</a:t>
            </a:r>
            <a:br>
              <a:rPr lang="en-US" cap="none" dirty="0"/>
            </a:br>
            <a:r>
              <a:rPr lang="en-US" cap="none" dirty="0"/>
              <a:t>Expression is local</a:t>
            </a:r>
          </a:p>
        </p:txBody>
      </p:sp>
      <p:pic>
        <p:nvPicPr>
          <p:cNvPr id="1026" name="Picture 2" descr="F:\Google Drive\Work &amp; Grad School\Lab Work\Bell Lab\Viral KD\Time course\7T (3wpi) co-labeled Overview-Orthogonal Projection-06-Create Image Subset-07_c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4716" y="83713"/>
            <a:ext cx="5300559" cy="66764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365789" y="92998"/>
            <a:ext cx="2569486" cy="584775"/>
          </a:xfrm>
          <a:prstGeom prst="rect">
            <a:avLst/>
          </a:prstGeom>
          <a:noFill/>
        </p:spPr>
        <p:txBody>
          <a:bodyPr wrap="none" rtlCol="0">
            <a:spAutoFit/>
          </a:bodyPr>
          <a:lstStyle/>
          <a:p>
            <a:pPr algn="r"/>
            <a:r>
              <a:rPr lang="en-US" sz="1600" dirty="0">
                <a:solidFill>
                  <a:srgbClr val="99FF66"/>
                </a:solidFill>
              </a:rPr>
              <a:t>Transfected cell (</a:t>
            </a:r>
            <a:r>
              <a:rPr lang="en-US" sz="1600" dirty="0" err="1">
                <a:solidFill>
                  <a:srgbClr val="99FF66"/>
                </a:solidFill>
              </a:rPr>
              <a:t>hCMV</a:t>
            </a:r>
            <a:r>
              <a:rPr lang="en-US" sz="1600" dirty="0">
                <a:solidFill>
                  <a:srgbClr val="99FF66"/>
                </a:solidFill>
              </a:rPr>
              <a:t>-EYFP)</a:t>
            </a:r>
          </a:p>
          <a:p>
            <a:pPr algn="r"/>
            <a:r>
              <a:rPr lang="en-US" sz="1600" dirty="0">
                <a:solidFill>
                  <a:srgbClr val="00B0F0"/>
                </a:solidFill>
              </a:rPr>
              <a:t>Nuclei (DAPI)</a:t>
            </a:r>
          </a:p>
        </p:txBody>
      </p:sp>
      <p:sp>
        <p:nvSpPr>
          <p:cNvPr id="3" name="Rectangle 2"/>
          <p:cNvSpPr/>
          <p:nvPr/>
        </p:nvSpPr>
        <p:spPr>
          <a:xfrm>
            <a:off x="724879" y="6447795"/>
            <a:ext cx="3197991" cy="369332"/>
          </a:xfrm>
          <a:prstGeom prst="rect">
            <a:avLst/>
          </a:prstGeom>
        </p:spPr>
        <p:txBody>
          <a:bodyPr wrap="none">
            <a:spAutoFit/>
          </a:bodyPr>
          <a:lstStyle/>
          <a:p>
            <a:pPr algn="r"/>
            <a:r>
              <a:rPr lang="en-US" dirty="0">
                <a:solidFill>
                  <a:srgbClr val="C00000"/>
                </a:solidFill>
              </a:rPr>
              <a:t>Transfected cell (</a:t>
            </a:r>
            <a:r>
              <a:rPr lang="en-US" dirty="0" err="1">
                <a:solidFill>
                  <a:srgbClr val="C00000"/>
                </a:solidFill>
              </a:rPr>
              <a:t>hCMV-mCherry</a:t>
            </a:r>
            <a:r>
              <a:rPr lang="en-US" dirty="0">
                <a:solidFill>
                  <a:srgbClr val="C00000"/>
                </a:solidFill>
              </a:rPr>
              <a:t>)</a:t>
            </a:r>
          </a:p>
        </p:txBody>
      </p:sp>
      <p:cxnSp>
        <p:nvCxnSpPr>
          <p:cNvPr id="5" name="Straight Arrow Connector 4"/>
          <p:cNvCxnSpPr>
            <a:cxnSpLocks/>
          </p:cNvCxnSpPr>
          <p:nvPr/>
        </p:nvCxnSpPr>
        <p:spPr>
          <a:xfrm flipV="1">
            <a:off x="1144224" y="4284921"/>
            <a:ext cx="812167" cy="78284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24879" y="5091836"/>
            <a:ext cx="838691" cy="584775"/>
          </a:xfrm>
          <a:prstGeom prst="rect">
            <a:avLst/>
          </a:prstGeom>
        </p:spPr>
        <p:txBody>
          <a:bodyPr wrap="none">
            <a:spAutoFit/>
          </a:bodyPr>
          <a:lstStyle/>
          <a:p>
            <a:pPr algn="ctr"/>
            <a:r>
              <a:rPr lang="en-US" sz="1600" dirty="0">
                <a:solidFill>
                  <a:srgbClr val="FFFF00"/>
                </a:solidFill>
              </a:rPr>
              <a:t>Injection</a:t>
            </a:r>
            <a:br>
              <a:rPr lang="en-US" sz="1600" dirty="0">
                <a:solidFill>
                  <a:srgbClr val="FFFF00"/>
                </a:solidFill>
              </a:rPr>
            </a:br>
            <a:r>
              <a:rPr lang="en-US" sz="1600" dirty="0">
                <a:solidFill>
                  <a:srgbClr val="FFFF00"/>
                </a:solidFill>
              </a:rPr>
              <a:t>Site</a:t>
            </a:r>
          </a:p>
        </p:txBody>
      </p:sp>
    </p:spTree>
    <p:extLst>
      <p:ext uri="{BB962C8B-B14F-4D97-AF65-F5344CB8AC3E}">
        <p14:creationId xmlns:p14="http://schemas.microsoft.com/office/powerpoint/2010/main" val="172578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028"/>
                                        </p:tgtEl>
                                        <p:attrNameLst>
                                          <p:attrName>style.opacity</p:attrName>
                                        </p:attrNameLst>
                                      </p:cBhvr>
                                      <p:to>
                                        <p:strVal val="0.5"/>
                                      </p:to>
                                    </p:set>
                                    <p:animEffect filter="image" prLst="opacity: 0.5">
                                      <p:cBhvr rctx="IE">
                                        <p:cTn id="7" dur="indefinite"/>
                                        <p:tgtEl>
                                          <p:spTgt spid="1028"/>
                                        </p:tgtEl>
                                      </p:cBhvr>
                                    </p:animEffect>
                                  </p:childTnLst>
                                </p:cTn>
                              </p:par>
                              <p:par>
                                <p:cTn id="8" presetID="9" presetClass="emph" presetSubtype="0" grpId="0" nodeType="withEffect">
                                  <p:stCondLst>
                                    <p:cond delay="0"/>
                                  </p:stCondLst>
                                  <p:childTnLst>
                                    <p:set>
                                      <p:cBhvr>
                                        <p:cTn id="9" dur="indefinite"/>
                                        <p:tgtEl>
                                          <p:spTgt spid="3"/>
                                        </p:tgtEl>
                                        <p:attrNameLst>
                                          <p:attrName>style.opacity</p:attrName>
                                        </p:attrNameLst>
                                      </p:cBhvr>
                                      <p:to>
                                        <p:strVal val="0.5"/>
                                      </p:to>
                                    </p:set>
                                    <p:animEffect filter="image" prLst="opacity: 0.5">
                                      <p:cBhvr rctx="IE">
                                        <p:cTn id="10" dur="indefinite"/>
                                        <p:tgtEl>
                                          <p:spTgt spid="3"/>
                                        </p:tgtEl>
                                      </p:cBhvr>
                                    </p:animEffect>
                                  </p:childTnLst>
                                </p:cTn>
                              </p:par>
                              <p:par>
                                <p:cTn id="11" presetID="9" presetClass="emph" presetSubtype="0" grpId="0" nodeType="withEffect">
                                  <p:stCondLst>
                                    <p:cond delay="0"/>
                                  </p:stCondLst>
                                  <p:childTnLst>
                                    <p:set>
                                      <p:cBhvr>
                                        <p:cTn id="12" dur="indefinite"/>
                                        <p:tgtEl>
                                          <p:spTgt spid="13"/>
                                        </p:tgtEl>
                                        <p:attrNameLst>
                                          <p:attrName>style.opacity</p:attrName>
                                        </p:attrNameLst>
                                      </p:cBhvr>
                                      <p:to>
                                        <p:strVal val="0.5"/>
                                      </p:to>
                                    </p:set>
                                    <p:animEffect filter="image" prLst="opacity: 0.5">
                                      <p:cBhvr rctx="IE">
                                        <p:cTn id="13"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F:\Google Drive\Work &amp; Grad School\Lab Work\Bell Lab\Viral KD\Time course\7T co-label 8-Orthogonal Projection-40_c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7261" y="0"/>
            <a:ext cx="6847367" cy="684736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957953" y="464820"/>
            <a:ext cx="4389120" cy="1737360"/>
          </a:xfrm>
        </p:spPr>
        <p:txBody>
          <a:bodyPr/>
          <a:lstStyle/>
          <a:p>
            <a:r>
              <a:rPr lang="en-US" sz="5400" cap="none" dirty="0">
                <a:solidFill>
                  <a:schemeClr val="bg1"/>
                </a:solidFill>
              </a:rPr>
              <a:t>Results:</a:t>
            </a:r>
            <a:br>
              <a:rPr lang="en-US" sz="5400" cap="none" dirty="0">
                <a:solidFill>
                  <a:schemeClr val="bg1"/>
                </a:solidFill>
              </a:rPr>
            </a:br>
            <a:r>
              <a:rPr lang="en-US" sz="5400" cap="none" dirty="0">
                <a:solidFill>
                  <a:schemeClr val="bg1"/>
                </a:solidFill>
              </a:rPr>
              <a:t>Affects multiple </a:t>
            </a:r>
            <a:br>
              <a:rPr lang="en-US" sz="5400" cap="none" dirty="0">
                <a:solidFill>
                  <a:schemeClr val="bg1"/>
                </a:solidFill>
              </a:rPr>
            </a:br>
            <a:r>
              <a:rPr lang="en-US" sz="5400" cap="none" dirty="0">
                <a:solidFill>
                  <a:schemeClr val="bg1"/>
                </a:solidFill>
              </a:rPr>
              <a:t>cell types</a:t>
            </a:r>
          </a:p>
        </p:txBody>
      </p:sp>
      <p:sp>
        <p:nvSpPr>
          <p:cNvPr id="10" name="TextBox 9"/>
          <p:cNvSpPr txBox="1"/>
          <p:nvPr/>
        </p:nvSpPr>
        <p:spPr>
          <a:xfrm>
            <a:off x="74428" y="6262592"/>
            <a:ext cx="2569486" cy="584775"/>
          </a:xfrm>
          <a:prstGeom prst="rect">
            <a:avLst/>
          </a:prstGeom>
          <a:noFill/>
        </p:spPr>
        <p:txBody>
          <a:bodyPr wrap="none" rtlCol="0">
            <a:spAutoFit/>
          </a:bodyPr>
          <a:lstStyle/>
          <a:p>
            <a:r>
              <a:rPr lang="en-US" sz="1600" dirty="0">
                <a:solidFill>
                  <a:srgbClr val="00B0F0"/>
                </a:solidFill>
              </a:rPr>
              <a:t>Nuclei (DAPI)</a:t>
            </a:r>
          </a:p>
          <a:p>
            <a:r>
              <a:rPr lang="en-US" sz="1600" dirty="0">
                <a:solidFill>
                  <a:srgbClr val="99FF66"/>
                </a:solidFill>
              </a:rPr>
              <a:t>Transfected cell (</a:t>
            </a:r>
            <a:r>
              <a:rPr lang="en-US" sz="1600" dirty="0" err="1">
                <a:solidFill>
                  <a:srgbClr val="99FF66"/>
                </a:solidFill>
              </a:rPr>
              <a:t>hCMV</a:t>
            </a:r>
            <a:r>
              <a:rPr lang="en-US" sz="1600" dirty="0">
                <a:solidFill>
                  <a:srgbClr val="99FF66"/>
                </a:solidFill>
              </a:rPr>
              <a:t>-EYFP)</a:t>
            </a:r>
          </a:p>
        </p:txBody>
      </p:sp>
      <p:sp>
        <p:nvSpPr>
          <p:cNvPr id="2" name="Rectangle 1">
            <a:extLst>
              <a:ext uri="{FF2B5EF4-FFF2-40B4-BE49-F238E27FC236}">
                <a16:creationId xmlns:a16="http://schemas.microsoft.com/office/drawing/2014/main" id="{1BCB9AD9-509C-4C66-8304-4B9932EB5DB2}"/>
              </a:ext>
            </a:extLst>
          </p:cNvPr>
          <p:cNvSpPr/>
          <p:nvPr/>
        </p:nvSpPr>
        <p:spPr>
          <a:xfrm>
            <a:off x="7228114" y="2024753"/>
            <a:ext cx="609600" cy="1045018"/>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F:\Google Drive\Work &amp; Grad School\Lab Work\Bell Lab\Viral KD\Time course\7T co-label 8 IP-Orthogonal Projection-02_c1+2.jpg">
            <a:extLst>
              <a:ext uri="{FF2B5EF4-FFF2-40B4-BE49-F238E27FC236}">
                <a16:creationId xmlns:a16="http://schemas.microsoft.com/office/drawing/2014/main" id="{DBF03B60-CB3B-4B2E-823D-189CB42C02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029" t="9785"/>
          <a:stretch/>
        </p:blipFill>
        <p:spPr bwMode="auto">
          <a:xfrm>
            <a:off x="4569536" y="0"/>
            <a:ext cx="1804011" cy="2667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0377E5F-8701-47D5-8D64-DE96EBFFA7C2}"/>
              </a:ext>
            </a:extLst>
          </p:cNvPr>
          <p:cNvSpPr txBox="1"/>
          <p:nvPr/>
        </p:nvSpPr>
        <p:spPr>
          <a:xfrm>
            <a:off x="4651637" y="-56633"/>
            <a:ext cx="1639808" cy="584775"/>
          </a:xfrm>
          <a:prstGeom prst="rect">
            <a:avLst/>
          </a:prstGeom>
          <a:noFill/>
        </p:spPr>
        <p:txBody>
          <a:bodyPr wrap="square" rtlCol="0">
            <a:spAutoFit/>
          </a:bodyPr>
          <a:lstStyle/>
          <a:p>
            <a:r>
              <a:rPr lang="en-US" sz="3200" spc="100" dirty="0">
                <a:solidFill>
                  <a:schemeClr val="bg1"/>
                </a:solidFill>
                <a:latin typeface="Tw Cen MT Condensed" panose="020B0606020104020203"/>
                <a:ea typeface="+mj-ea"/>
                <a:cs typeface="+mj-cs"/>
              </a:rPr>
              <a:t>Astrocyte</a:t>
            </a:r>
            <a:endParaRPr lang="en-US" sz="3200" dirty="0">
              <a:solidFill>
                <a:schemeClr val="bg1"/>
              </a:solidFill>
            </a:endParaRPr>
          </a:p>
        </p:txBody>
      </p:sp>
      <p:pic>
        <p:nvPicPr>
          <p:cNvPr id="11" name="7T co-label 8-Create Image Subset-42.avi">
            <a:hlinkClick r:id="" action="ppaction://media"/>
            <a:extLst>
              <a:ext uri="{FF2B5EF4-FFF2-40B4-BE49-F238E27FC236}">
                <a16:creationId xmlns:a16="http://schemas.microsoft.com/office/drawing/2014/main" id="{2BCA9A4C-862F-42EF-A7AB-9D1CD5075BE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83940" y="10634"/>
            <a:ext cx="3208060" cy="2648856"/>
          </a:xfrm>
          <a:prstGeom prst="rect">
            <a:avLst/>
          </a:prstGeom>
          <a:ln>
            <a:solidFill>
              <a:schemeClr val="bg1"/>
            </a:solidFill>
          </a:ln>
        </p:spPr>
      </p:pic>
      <p:sp>
        <p:nvSpPr>
          <p:cNvPr id="12" name="Rectangle 11">
            <a:extLst>
              <a:ext uri="{FF2B5EF4-FFF2-40B4-BE49-F238E27FC236}">
                <a16:creationId xmlns:a16="http://schemas.microsoft.com/office/drawing/2014/main" id="{446D01C8-09D0-4308-B45B-2963E1D2373D}"/>
              </a:ext>
            </a:extLst>
          </p:cNvPr>
          <p:cNvSpPr/>
          <p:nvPr/>
        </p:nvSpPr>
        <p:spPr>
          <a:xfrm>
            <a:off x="7700495" y="2253352"/>
            <a:ext cx="474675" cy="631362"/>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8BD623F-88B3-490F-9B7C-D2FA0149303F}"/>
              </a:ext>
            </a:extLst>
          </p:cNvPr>
          <p:cNvCxnSpPr>
            <a:cxnSpLocks/>
          </p:cNvCxnSpPr>
          <p:nvPr/>
        </p:nvCxnSpPr>
        <p:spPr>
          <a:xfrm flipV="1">
            <a:off x="7700495" y="10634"/>
            <a:ext cx="1327083" cy="2242718"/>
          </a:xfrm>
          <a:prstGeom prst="line">
            <a:avLst/>
          </a:pr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769736-E8BE-4F95-B15D-DC0FD31B8039}"/>
              </a:ext>
            </a:extLst>
          </p:cNvPr>
          <p:cNvCxnSpPr>
            <a:cxnSpLocks/>
          </p:cNvCxnSpPr>
          <p:nvPr/>
        </p:nvCxnSpPr>
        <p:spPr>
          <a:xfrm flipV="1">
            <a:off x="8175170" y="2674393"/>
            <a:ext cx="4016830" cy="189806"/>
          </a:xfrm>
          <a:prstGeom prst="line">
            <a:avLst/>
          </a:pr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6E519A3-2EE7-4554-837D-93CBA3FBD269}"/>
              </a:ext>
            </a:extLst>
          </p:cNvPr>
          <p:cNvSpPr txBox="1"/>
          <p:nvPr/>
        </p:nvSpPr>
        <p:spPr>
          <a:xfrm>
            <a:off x="9401587" y="25537"/>
            <a:ext cx="2372765" cy="584775"/>
          </a:xfrm>
          <a:prstGeom prst="rect">
            <a:avLst/>
          </a:prstGeom>
          <a:noFill/>
        </p:spPr>
        <p:txBody>
          <a:bodyPr wrap="none" rtlCol="0">
            <a:spAutoFit/>
          </a:bodyPr>
          <a:lstStyle/>
          <a:p>
            <a:r>
              <a:rPr lang="en-US" sz="3200" spc="100" dirty="0">
                <a:solidFill>
                  <a:schemeClr val="bg1"/>
                </a:solidFill>
                <a:latin typeface="Tw Cen MT Condensed" panose="020B0606020104020203"/>
                <a:ea typeface="+mj-ea"/>
                <a:cs typeface="+mj-cs"/>
              </a:rPr>
              <a:t>Oligodendrocyte</a:t>
            </a:r>
            <a:endParaRPr lang="en-US" sz="3200" dirty="0">
              <a:solidFill>
                <a:schemeClr val="bg1"/>
              </a:solidFill>
            </a:endParaRPr>
          </a:p>
        </p:txBody>
      </p:sp>
      <p:cxnSp>
        <p:nvCxnSpPr>
          <p:cNvPr id="16" name="Straight Connector 15">
            <a:extLst>
              <a:ext uri="{FF2B5EF4-FFF2-40B4-BE49-F238E27FC236}">
                <a16:creationId xmlns:a16="http://schemas.microsoft.com/office/drawing/2014/main" id="{76CF8BD6-3A73-4633-A26A-A4999D66A7FF}"/>
              </a:ext>
            </a:extLst>
          </p:cNvPr>
          <p:cNvCxnSpPr>
            <a:cxnSpLocks/>
          </p:cNvCxnSpPr>
          <p:nvPr/>
        </p:nvCxnSpPr>
        <p:spPr>
          <a:xfrm flipH="1" flipV="1">
            <a:off x="6373546" y="25537"/>
            <a:ext cx="1464168" cy="1998108"/>
          </a:xfrm>
          <a:prstGeom prst="line">
            <a:avLst/>
          </a:pr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90788A-C2A2-4F5A-B893-06AE4295D63E}"/>
              </a:ext>
            </a:extLst>
          </p:cNvPr>
          <p:cNvCxnSpPr>
            <a:cxnSpLocks/>
          </p:cNvCxnSpPr>
          <p:nvPr/>
        </p:nvCxnSpPr>
        <p:spPr>
          <a:xfrm>
            <a:off x="4569536" y="2692537"/>
            <a:ext cx="2658578" cy="377105"/>
          </a:xfrm>
          <a:prstGeom prst="line">
            <a:avLst/>
          </a:pr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23" name="Picture 3" descr="F:\Google Drive\Work &amp; Grad School\Lab Work\Bell Lab\Viral KD\Time course\7T co-label 8-Create Image Subset-41-Orthogonal Projection-45_c1+2.jpg">
            <a:extLst>
              <a:ext uri="{FF2B5EF4-FFF2-40B4-BE49-F238E27FC236}">
                <a16:creationId xmlns:a16="http://schemas.microsoft.com/office/drawing/2014/main" id="{A1252CF7-17EA-439B-87F3-E1A27FDC05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3902" y="3703792"/>
            <a:ext cx="4012076" cy="28472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CA4CD77-A7A8-4DFE-966F-5220BA01A3A0}"/>
              </a:ext>
            </a:extLst>
          </p:cNvPr>
          <p:cNvSpPr txBox="1"/>
          <p:nvPr/>
        </p:nvSpPr>
        <p:spPr>
          <a:xfrm>
            <a:off x="8183902" y="5966297"/>
            <a:ext cx="1243867" cy="584775"/>
          </a:xfrm>
          <a:prstGeom prst="rect">
            <a:avLst/>
          </a:prstGeom>
          <a:noFill/>
        </p:spPr>
        <p:txBody>
          <a:bodyPr wrap="square" rtlCol="0">
            <a:spAutoFit/>
          </a:bodyPr>
          <a:lstStyle/>
          <a:p>
            <a:r>
              <a:rPr lang="en-US" sz="3200" spc="100" dirty="0">
                <a:solidFill>
                  <a:schemeClr val="bg1"/>
                </a:solidFill>
                <a:latin typeface="Tw Cen MT Condensed" panose="020B0606020104020203"/>
                <a:ea typeface="+mj-ea"/>
                <a:cs typeface="+mj-cs"/>
              </a:rPr>
              <a:t>Neuron</a:t>
            </a:r>
            <a:endParaRPr lang="en-US" sz="3200" dirty="0">
              <a:solidFill>
                <a:schemeClr val="bg1"/>
              </a:solidFill>
            </a:endParaRPr>
          </a:p>
        </p:txBody>
      </p:sp>
      <p:sp>
        <p:nvSpPr>
          <p:cNvPr id="25" name="Rectangle 24">
            <a:extLst>
              <a:ext uri="{FF2B5EF4-FFF2-40B4-BE49-F238E27FC236}">
                <a16:creationId xmlns:a16="http://schemas.microsoft.com/office/drawing/2014/main" id="{F2A095C0-D436-4BE1-8664-7FE50B6DCA43}"/>
              </a:ext>
            </a:extLst>
          </p:cNvPr>
          <p:cNvSpPr/>
          <p:nvPr/>
        </p:nvSpPr>
        <p:spPr>
          <a:xfrm>
            <a:off x="5532962" y="5200131"/>
            <a:ext cx="1695151" cy="1472812"/>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19173A4-0342-4E21-A899-8FDCEC28CA77}"/>
              </a:ext>
            </a:extLst>
          </p:cNvPr>
          <p:cNvCxnSpPr>
            <a:cxnSpLocks/>
          </p:cNvCxnSpPr>
          <p:nvPr/>
        </p:nvCxnSpPr>
        <p:spPr>
          <a:xfrm flipV="1">
            <a:off x="5519006" y="3703792"/>
            <a:ext cx="2656164" cy="1496211"/>
          </a:xfrm>
          <a:prstGeom prst="line">
            <a:avLst/>
          </a:pr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838CDF-4D7E-41CC-8C0D-3EB12686D059}"/>
              </a:ext>
            </a:extLst>
          </p:cNvPr>
          <p:cNvCxnSpPr>
            <a:cxnSpLocks/>
          </p:cNvCxnSpPr>
          <p:nvPr/>
        </p:nvCxnSpPr>
        <p:spPr>
          <a:xfrm flipV="1">
            <a:off x="7242069" y="6551072"/>
            <a:ext cx="4945177" cy="73677"/>
          </a:xfrm>
          <a:prstGeom prst="line">
            <a:avLst/>
          </a:pr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74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4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11"/>
                </p:tgtEl>
              </p:cMediaNode>
            </p:video>
          </p:childTnLst>
        </p:cTn>
      </p:par>
    </p:tnLst>
    <p:bldLst>
      <p:bldP spid="2" grpId="0" animBg="1"/>
      <p:bldP spid="9" grpId="0"/>
      <p:bldP spid="12" grpId="0" animBg="1"/>
      <p:bldP spid="15" grpId="0"/>
      <p:bldP spid="24" grpId="0"/>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normAutofit/>
          </a:bodyPr>
          <a:lstStyle/>
          <a:p>
            <a:r>
              <a:rPr lang="en-US" cap="none" dirty="0"/>
              <a:t>Future Work</a:t>
            </a:r>
            <a:br>
              <a:rPr lang="en-US" dirty="0"/>
            </a:br>
            <a:endParaRPr lang="en-US" dirty="0"/>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839395734"/>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F3022E03-FFA6-4587-BD88-5752C08D031D}"/>
              </a:ext>
            </a:extLst>
          </p:cNvPr>
          <p:cNvSpPr/>
          <p:nvPr/>
        </p:nvSpPr>
        <p:spPr>
          <a:xfrm>
            <a:off x="1023938" y="1230476"/>
            <a:ext cx="9796462" cy="615553"/>
          </a:xfrm>
          <a:prstGeom prst="rect">
            <a:avLst/>
          </a:prstGeom>
        </p:spPr>
        <p:txBody>
          <a:bodyPr wrap="square">
            <a:spAutoFit/>
          </a:bodyPr>
          <a:lstStyle/>
          <a:p>
            <a:r>
              <a:rPr lang="en-US" sz="3400" dirty="0"/>
              <a:t>Candidate Genes: </a:t>
            </a:r>
            <a:r>
              <a:rPr lang="en-US" sz="3400" i="1" dirty="0" err="1"/>
              <a:t>prl</a:t>
            </a:r>
            <a:r>
              <a:rPr lang="en-US" sz="3400" dirty="0"/>
              <a:t>, </a:t>
            </a:r>
            <a:r>
              <a:rPr lang="en-US" sz="3400" i="1" dirty="0"/>
              <a:t>ajap1</a:t>
            </a:r>
            <a:r>
              <a:rPr lang="en-US" sz="3400" dirty="0"/>
              <a:t>, </a:t>
            </a:r>
            <a:r>
              <a:rPr lang="en-US" sz="3400" i="1" dirty="0"/>
              <a:t>cacna1g</a:t>
            </a:r>
            <a:r>
              <a:rPr lang="en-US" sz="3400" dirty="0"/>
              <a:t>, </a:t>
            </a:r>
            <a:r>
              <a:rPr lang="en-US" sz="3400" i="1" dirty="0" err="1"/>
              <a:t>nsmfb</a:t>
            </a:r>
            <a:r>
              <a:rPr lang="en-US" sz="3400" dirty="0"/>
              <a:t> and </a:t>
            </a:r>
            <a:r>
              <a:rPr lang="en-US" sz="3400" i="1" dirty="0"/>
              <a:t>trpc4</a:t>
            </a:r>
            <a:endParaRPr lang="en-US" sz="3400" dirty="0"/>
          </a:p>
        </p:txBody>
      </p:sp>
    </p:spTree>
    <p:extLst>
      <p:ext uri="{BB962C8B-B14F-4D97-AF65-F5344CB8AC3E}">
        <p14:creationId xmlns:p14="http://schemas.microsoft.com/office/powerpoint/2010/main" val="1131338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278900" y="3124351"/>
            <a:ext cx="2374858" cy="120032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1674966" y="3124351"/>
            <a:ext cx="2374858" cy="120032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sz="5400" cap="none" dirty="0"/>
              <a:t>Big Question</a:t>
            </a:r>
          </a:p>
        </p:txBody>
      </p:sp>
      <p:sp>
        <p:nvSpPr>
          <p:cNvPr id="3" name="Content Placeholder 2"/>
          <p:cNvSpPr>
            <a:spLocks noGrp="1"/>
          </p:cNvSpPr>
          <p:nvPr>
            <p:ph idx="1"/>
          </p:nvPr>
        </p:nvSpPr>
        <p:spPr>
          <a:xfrm>
            <a:off x="470707" y="2039622"/>
            <a:ext cx="8682495" cy="681335"/>
          </a:xfrm>
        </p:spPr>
        <p:txBody>
          <a:bodyPr>
            <a:noAutofit/>
          </a:bodyPr>
          <a:lstStyle/>
          <a:p>
            <a:pPr algn="ctr"/>
            <a:r>
              <a:rPr lang="en-US" sz="3600" dirty="0"/>
              <a:t>How do </a:t>
            </a:r>
            <a:r>
              <a:rPr lang="en-US" sz="3600" b="1" dirty="0">
                <a:solidFill>
                  <a:schemeClr val="accent2"/>
                </a:solidFill>
              </a:rPr>
              <a:t>genes</a:t>
            </a:r>
            <a:r>
              <a:rPr lang="en-US" sz="3600" dirty="0">
                <a:solidFill>
                  <a:srgbClr val="00B0F0"/>
                </a:solidFill>
              </a:rPr>
              <a:t> </a:t>
            </a:r>
            <a:r>
              <a:rPr lang="en-US" sz="3600" dirty="0"/>
              <a:t>contribute </a:t>
            </a:r>
            <a:r>
              <a:rPr lang="en-US" sz="3600" b="1" dirty="0">
                <a:solidFill>
                  <a:srgbClr val="7030A0"/>
                </a:solidFill>
              </a:rPr>
              <a:t>social behavior</a:t>
            </a:r>
            <a:r>
              <a:rPr lang="en-US" sz="3600" dirty="0"/>
              <a:t>?		</a:t>
            </a:r>
          </a:p>
        </p:txBody>
      </p:sp>
      <p:sp>
        <p:nvSpPr>
          <p:cNvPr id="4" name="Rectangle 3"/>
          <p:cNvSpPr/>
          <p:nvPr/>
        </p:nvSpPr>
        <p:spPr>
          <a:xfrm>
            <a:off x="1674965" y="3124351"/>
            <a:ext cx="2374858" cy="1200329"/>
          </a:xfrm>
          <a:prstGeom prst="rect">
            <a:avLst/>
          </a:prstGeom>
        </p:spPr>
        <p:txBody>
          <a:bodyPr wrap="square">
            <a:spAutoFit/>
          </a:bodyPr>
          <a:lstStyle/>
          <a:p>
            <a:pPr algn="ctr"/>
            <a:r>
              <a:rPr lang="en-US" sz="2400" dirty="0">
                <a:solidFill>
                  <a:schemeClr val="bg1"/>
                </a:solidFill>
              </a:rPr>
              <a:t>Which genes?</a:t>
            </a:r>
          </a:p>
          <a:p>
            <a:pPr algn="ctr"/>
            <a:r>
              <a:rPr lang="en-US" sz="2400" dirty="0">
                <a:solidFill>
                  <a:schemeClr val="bg1"/>
                </a:solidFill>
              </a:rPr>
              <a:t>Where?</a:t>
            </a:r>
          </a:p>
          <a:p>
            <a:pPr algn="ctr"/>
            <a:r>
              <a:rPr lang="en-US" sz="2400" dirty="0">
                <a:solidFill>
                  <a:schemeClr val="bg1"/>
                </a:solidFill>
              </a:rPr>
              <a:t>When?</a:t>
            </a:r>
          </a:p>
        </p:txBody>
      </p:sp>
      <p:cxnSp>
        <p:nvCxnSpPr>
          <p:cNvPr id="7" name="Straight Arrow Connector 6"/>
          <p:cNvCxnSpPr>
            <a:cxnSpLocks/>
            <a:endCxn id="4" idx="0"/>
          </p:cNvCxnSpPr>
          <p:nvPr/>
        </p:nvCxnSpPr>
        <p:spPr>
          <a:xfrm>
            <a:off x="2862394" y="2569129"/>
            <a:ext cx="0" cy="55522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a:cxnSpLocks/>
          </p:cNvCxnSpPr>
          <p:nvPr/>
        </p:nvCxnSpPr>
        <p:spPr>
          <a:xfrm>
            <a:off x="6575374" y="2645978"/>
            <a:ext cx="0" cy="48917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0" name="Content Placeholder 24">
            <a:extLst>
              <a:ext uri="{FF2B5EF4-FFF2-40B4-BE49-F238E27FC236}">
                <a16:creationId xmlns:a16="http://schemas.microsoft.com/office/drawing/2014/main" id="{10A276C1-D2C1-455F-9F6F-95260F55106E}"/>
              </a:ext>
            </a:extLst>
          </p:cNvPr>
          <p:cNvPicPr>
            <a:picLocks noChangeAspect="1"/>
          </p:cNvPicPr>
          <p:nvPr/>
        </p:nvPicPr>
        <p:blipFill rotWithShape="1">
          <a:blip r:embed="rId3">
            <a:extLst>
              <a:ext uri="{28A0092B-C50C-407E-A947-70E740481C1C}">
                <a14:useLocalDpi xmlns:a14="http://schemas.microsoft.com/office/drawing/2010/main" val="0"/>
              </a:ext>
            </a:extLst>
          </a:blip>
          <a:srcRect l="23221" r="23221"/>
          <a:stretch/>
        </p:blipFill>
        <p:spPr>
          <a:xfrm>
            <a:off x="8861195" y="189036"/>
            <a:ext cx="2860098" cy="3417743"/>
          </a:xfrm>
          <a:prstGeom prst="rect">
            <a:avLst/>
          </a:prstGeom>
        </p:spPr>
      </p:pic>
      <p:pic>
        <p:nvPicPr>
          <p:cNvPr id="13" name="Picture 12" descr="A fish swimming under water&#10;&#10;Description generated with very high confidence">
            <a:extLst>
              <a:ext uri="{FF2B5EF4-FFF2-40B4-BE49-F238E27FC236}">
                <a16:creationId xmlns:a16="http://schemas.microsoft.com/office/drawing/2014/main" id="{E14865ED-A2E1-459B-8FD1-8B2AAF801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9439" y="3975727"/>
            <a:ext cx="4071214" cy="2569029"/>
          </a:xfrm>
          <a:prstGeom prst="rect">
            <a:avLst/>
          </a:prstGeom>
        </p:spPr>
      </p:pic>
      <p:graphicFrame>
        <p:nvGraphicFramePr>
          <p:cNvPr id="11" name="Diagram 10">
            <a:extLst>
              <a:ext uri="{FF2B5EF4-FFF2-40B4-BE49-F238E27FC236}">
                <a16:creationId xmlns:a16="http://schemas.microsoft.com/office/drawing/2014/main" id="{37CF0E89-FACA-4B08-B398-FB98A2C10AEA}"/>
              </a:ext>
            </a:extLst>
          </p:cNvPr>
          <p:cNvGraphicFramePr/>
          <p:nvPr>
            <p:extLst>
              <p:ext uri="{D42A27DB-BD31-4B8C-83A1-F6EECF244321}">
                <p14:modId xmlns:p14="http://schemas.microsoft.com/office/powerpoint/2010/main" val="137704176"/>
              </p:ext>
            </p:extLst>
          </p:nvPr>
        </p:nvGraphicFramePr>
        <p:xfrm>
          <a:off x="875428" y="4324679"/>
          <a:ext cx="6778330" cy="24608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Rectangle 18">
            <a:extLst>
              <a:ext uri="{FF2B5EF4-FFF2-40B4-BE49-F238E27FC236}">
                <a16:creationId xmlns:a16="http://schemas.microsoft.com/office/drawing/2014/main" id="{1759FCF4-F4A1-452B-A717-89EAA2FE13DA}"/>
              </a:ext>
            </a:extLst>
          </p:cNvPr>
          <p:cNvSpPr/>
          <p:nvPr/>
        </p:nvSpPr>
        <p:spPr>
          <a:xfrm>
            <a:off x="5305468" y="3135156"/>
            <a:ext cx="2352944" cy="1200329"/>
          </a:xfrm>
          <a:prstGeom prst="rect">
            <a:avLst/>
          </a:prstGeom>
        </p:spPr>
        <p:txBody>
          <a:bodyPr wrap="square">
            <a:spAutoFit/>
          </a:bodyPr>
          <a:lstStyle/>
          <a:p>
            <a:pPr lvl="0" algn="ctr"/>
            <a:r>
              <a:rPr lang="en-US" sz="2400" dirty="0">
                <a:solidFill>
                  <a:prstClr val="white"/>
                </a:solidFill>
              </a:rPr>
              <a:t>Aggression</a:t>
            </a:r>
          </a:p>
          <a:p>
            <a:pPr lvl="0" algn="ctr"/>
            <a:r>
              <a:rPr lang="en-US" sz="2400" dirty="0">
                <a:solidFill>
                  <a:prstClr val="white"/>
                </a:solidFill>
              </a:rPr>
              <a:t>Parenting</a:t>
            </a:r>
          </a:p>
          <a:p>
            <a:pPr lvl="0" algn="ctr"/>
            <a:r>
              <a:rPr lang="en-US" sz="2400" dirty="0">
                <a:solidFill>
                  <a:prstClr val="white"/>
                </a:solidFill>
              </a:rPr>
              <a:t>Context switching</a:t>
            </a:r>
          </a:p>
        </p:txBody>
      </p:sp>
    </p:spTree>
    <p:extLst>
      <p:ext uri="{BB962C8B-B14F-4D97-AF65-F5344CB8AC3E}">
        <p14:creationId xmlns:p14="http://schemas.microsoft.com/office/powerpoint/2010/main" val="3106606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cap="none" dirty="0">
                <a:solidFill>
                  <a:schemeClr val="tx1"/>
                </a:solidFill>
              </a:rPr>
              <a:t>Acknowledgements</a:t>
            </a:r>
          </a:p>
        </p:txBody>
      </p:sp>
      <p:sp>
        <p:nvSpPr>
          <p:cNvPr id="6" name="Text Placeholder 5"/>
          <p:cNvSpPr>
            <a:spLocks noGrp="1"/>
          </p:cNvSpPr>
          <p:nvPr>
            <p:ph idx="1"/>
          </p:nvPr>
        </p:nvSpPr>
        <p:spPr>
          <a:xfrm>
            <a:off x="5939681" y="830580"/>
            <a:ext cx="5678424" cy="5196840"/>
          </a:xfrm>
        </p:spPr>
        <p:txBody>
          <a:bodyPr numCol="2" anchor="ctr">
            <a:normAutofit/>
          </a:bodyPr>
          <a:lstStyle/>
          <a:p>
            <a:r>
              <a:rPr lang="en-US" sz="2800" b="1" u="sng" dirty="0"/>
              <a:t>Bell Lab</a:t>
            </a:r>
          </a:p>
          <a:p>
            <a:r>
              <a:rPr lang="en-US" sz="2000" dirty="0"/>
              <a:t>Colby Behrens</a:t>
            </a:r>
            <a:br>
              <a:rPr lang="en-US" sz="2000" dirty="0"/>
            </a:br>
            <a:r>
              <a:rPr lang="en-US" sz="2000" dirty="0"/>
              <a:t>Severin Odland</a:t>
            </a:r>
            <a:br>
              <a:rPr lang="en-US" sz="2000" dirty="0"/>
            </a:br>
            <a:r>
              <a:rPr lang="en-US" sz="2000" dirty="0"/>
              <a:t>Brianna Bowman</a:t>
            </a:r>
          </a:p>
          <a:p>
            <a:r>
              <a:rPr lang="en-US" sz="2000" dirty="0"/>
              <a:t>Alison Bell</a:t>
            </a:r>
            <a:br>
              <a:rPr lang="en-US" sz="2000" dirty="0"/>
            </a:br>
            <a:r>
              <a:rPr lang="en-US" sz="2000" dirty="0"/>
              <a:t>Jennifer Hellmann</a:t>
            </a:r>
            <a:br>
              <a:rPr lang="en-US" sz="2000" dirty="0"/>
            </a:br>
            <a:r>
              <a:rPr lang="en-US" sz="2000" dirty="0"/>
              <a:t>Jason </a:t>
            </a:r>
            <a:r>
              <a:rPr lang="en-US" sz="2000" dirty="0" err="1"/>
              <a:t>Keagy</a:t>
            </a:r>
            <a:br>
              <a:rPr lang="en-US" sz="2000" dirty="0"/>
            </a:br>
            <a:r>
              <a:rPr lang="en-US" sz="2000" dirty="0" err="1"/>
              <a:t>Chloé</a:t>
            </a:r>
            <a:r>
              <a:rPr lang="en-US" sz="2000" dirty="0"/>
              <a:t> </a:t>
            </a:r>
            <a:r>
              <a:rPr lang="en-US" sz="2000" dirty="0" err="1"/>
              <a:t>Monestier</a:t>
            </a:r>
            <a:br>
              <a:rPr lang="en-US" sz="2000" dirty="0"/>
            </a:br>
            <a:r>
              <a:rPr lang="en-US" sz="2000" dirty="0"/>
              <a:t>Abbas Bukhari</a:t>
            </a:r>
            <a:br>
              <a:rPr lang="en-US" sz="2000" dirty="0"/>
            </a:br>
            <a:r>
              <a:rPr lang="en-US" sz="2000" dirty="0"/>
              <a:t>Miles </a:t>
            </a:r>
            <a:r>
              <a:rPr lang="en-US" sz="2000" dirty="0" err="1"/>
              <a:t>Bensky</a:t>
            </a:r>
            <a:br>
              <a:rPr lang="en-US" sz="2000" dirty="0"/>
            </a:br>
            <a:r>
              <a:rPr lang="en-US" sz="2000" dirty="0"/>
              <a:t>Rosie Zhang</a:t>
            </a:r>
          </a:p>
          <a:p>
            <a:r>
              <a:rPr lang="en-US" sz="2000" u="sng" dirty="0"/>
              <a:t>Previous Members</a:t>
            </a:r>
            <a:br>
              <a:rPr lang="en-US" sz="2000" u="sng" dirty="0"/>
            </a:br>
            <a:r>
              <a:rPr lang="en-US" sz="2000" dirty="0"/>
              <a:t>Rebecca Trapp</a:t>
            </a:r>
            <a:br>
              <a:rPr lang="en-US" sz="2000" dirty="0"/>
            </a:br>
            <a:r>
              <a:rPr lang="en-US" sz="2000" dirty="0"/>
              <a:t>Molly Kent</a:t>
            </a:r>
            <a:br>
              <a:rPr lang="en-US" sz="2000" dirty="0"/>
            </a:br>
            <a:r>
              <a:rPr lang="en-US" sz="2000" dirty="0"/>
              <a:t>Laura Stein</a:t>
            </a:r>
            <a:br>
              <a:rPr lang="en-US" sz="2000" dirty="0"/>
            </a:br>
            <a:r>
              <a:rPr lang="en-US" sz="2000" dirty="0"/>
              <a:t>Emma Murdoch</a:t>
            </a:r>
          </a:p>
          <a:p>
            <a:endParaRPr lang="en-US" sz="2000" u="sng" dirty="0"/>
          </a:p>
          <a:p>
            <a:r>
              <a:rPr lang="en-US" sz="2000" u="sng" dirty="0"/>
              <a:t>Undergraduates</a:t>
            </a:r>
            <a:br>
              <a:rPr lang="en-US" sz="2000" dirty="0"/>
            </a:br>
            <a:r>
              <a:rPr lang="en-US" sz="2000" dirty="0"/>
              <a:t>Joe Dobbins</a:t>
            </a:r>
            <a:br>
              <a:rPr lang="en-US" sz="2000" dirty="0"/>
            </a:br>
            <a:r>
              <a:rPr lang="en-US" sz="2000" dirty="0"/>
              <a:t>Megan Furukawa</a:t>
            </a:r>
            <a:br>
              <a:rPr lang="en-US" sz="2000" dirty="0"/>
            </a:br>
            <a:r>
              <a:rPr lang="en-US" sz="2000" dirty="0"/>
              <a:t>Kelly Hynes</a:t>
            </a:r>
            <a:br>
              <a:rPr lang="en-US" sz="2000" dirty="0"/>
            </a:br>
            <a:r>
              <a:rPr lang="en-US" sz="2000" dirty="0"/>
              <a:t>Sigrid </a:t>
            </a:r>
            <a:r>
              <a:rPr lang="en-US" sz="2000" dirty="0" err="1"/>
              <a:t>Jin</a:t>
            </a:r>
            <a:br>
              <a:rPr lang="en-US" sz="2000" dirty="0"/>
            </a:br>
            <a:r>
              <a:rPr lang="en-US" sz="2000" dirty="0"/>
              <a:t>Jennifer Weiss</a:t>
            </a:r>
            <a:br>
              <a:rPr lang="en-US" sz="2000" dirty="0"/>
            </a:br>
            <a:r>
              <a:rPr lang="en-US" sz="2000" dirty="0"/>
              <a:t>Leslie Pardo</a:t>
            </a:r>
            <a:br>
              <a:rPr lang="en-US" sz="2000" dirty="0"/>
            </a:br>
            <a:r>
              <a:rPr lang="en-US" sz="2000" dirty="0"/>
              <a:t>Andrew </a:t>
            </a:r>
            <a:r>
              <a:rPr lang="en-US" sz="2000" dirty="0" err="1"/>
              <a:t>Gensburg</a:t>
            </a:r>
            <a:br>
              <a:rPr lang="en-US" sz="2000" dirty="0"/>
            </a:br>
            <a:r>
              <a:rPr lang="en-US" sz="2000" dirty="0"/>
              <a:t>Jonathan Sanders</a:t>
            </a:r>
            <a:br>
              <a:rPr lang="en-US" sz="2000" dirty="0"/>
            </a:br>
            <a:r>
              <a:rPr lang="en-US" sz="2000" dirty="0"/>
              <a:t>Ali Norwood</a:t>
            </a:r>
          </a:p>
          <a:p>
            <a:br>
              <a:rPr lang="en-US" sz="2000" dirty="0"/>
            </a:br>
            <a:endParaRPr lang="en-US" sz="2000" dirty="0"/>
          </a:p>
        </p:txBody>
      </p:sp>
      <p:sp>
        <p:nvSpPr>
          <p:cNvPr id="2" name="Text Placeholder 1">
            <a:extLst>
              <a:ext uri="{FF2B5EF4-FFF2-40B4-BE49-F238E27FC236}">
                <a16:creationId xmlns:a16="http://schemas.microsoft.com/office/drawing/2014/main" id="{4C5B5559-7E03-4D0A-896E-51A70A8CC6C6}"/>
              </a:ext>
            </a:extLst>
          </p:cNvPr>
          <p:cNvSpPr>
            <a:spLocks noGrp="1"/>
          </p:cNvSpPr>
          <p:nvPr>
            <p:ph type="body" sz="half" idx="2"/>
          </p:nvPr>
        </p:nvSpPr>
        <p:spPr>
          <a:xfrm>
            <a:off x="738747" y="1894114"/>
            <a:ext cx="5141105" cy="4288971"/>
          </a:xfrm>
        </p:spPr>
        <p:txBody>
          <a:bodyPr>
            <a:noAutofit/>
          </a:bodyPr>
          <a:lstStyle/>
          <a:p>
            <a:r>
              <a:rPr lang="en-US" sz="2000" b="1" u="sng" dirty="0"/>
              <a:t>Construct Source</a:t>
            </a:r>
            <a:br>
              <a:rPr lang="en-US" sz="2000" b="1" u="sng" dirty="0"/>
            </a:br>
            <a:r>
              <a:rPr lang="en-US" sz="2000" dirty="0"/>
              <a:t>Rachael Neve, Massachusetts General Hospital</a:t>
            </a:r>
          </a:p>
          <a:p>
            <a:endParaRPr lang="en-US" sz="2000" dirty="0"/>
          </a:p>
          <a:p>
            <a:r>
              <a:rPr lang="en-US" sz="2000" b="1" u="sng" dirty="0"/>
              <a:t>Technical Advice &amp; Equipment</a:t>
            </a:r>
            <a:br>
              <a:rPr lang="en-US" sz="2000" b="1" u="sng" dirty="0"/>
            </a:br>
            <a:r>
              <a:rPr lang="en-US" sz="2000" dirty="0"/>
              <a:t>Roberto Galvez</a:t>
            </a:r>
            <a:br>
              <a:rPr lang="en-US" sz="2000" dirty="0"/>
            </a:br>
            <a:r>
              <a:rPr lang="en-US" sz="2000" dirty="0" err="1"/>
              <a:t>Rhanor</a:t>
            </a:r>
            <a:r>
              <a:rPr lang="en-US" sz="2000" dirty="0"/>
              <a:t> Gillette</a:t>
            </a:r>
            <a:br>
              <a:rPr lang="en-US" sz="2000" dirty="0"/>
            </a:br>
            <a:r>
              <a:rPr lang="en-US" sz="2000" dirty="0"/>
              <a:t>Adam Hamilton &amp; Amy Cash Ahmed </a:t>
            </a:r>
            <a:br>
              <a:rPr lang="en-US" sz="2000" dirty="0"/>
            </a:br>
            <a:r>
              <a:rPr lang="en-US" sz="2000" dirty="0"/>
              <a:t>	of Gene Robinson’s Lab</a:t>
            </a:r>
          </a:p>
          <a:p>
            <a:endParaRPr lang="en-US" sz="2000" dirty="0"/>
          </a:p>
          <a:p>
            <a:r>
              <a:rPr lang="en-US" sz="2000" b="1" u="sng" dirty="0"/>
              <a:t>Graduate Committee</a:t>
            </a:r>
            <a:br>
              <a:rPr lang="en-US" sz="2000" dirty="0"/>
            </a:br>
            <a:r>
              <a:rPr lang="en-US" sz="2000" dirty="0"/>
              <a:t>Lisa Stubbs</a:t>
            </a:r>
            <a:br>
              <a:rPr lang="en-US" sz="2000" dirty="0"/>
            </a:br>
            <a:r>
              <a:rPr lang="en-US" sz="2000" dirty="0"/>
              <a:t>Lori </a:t>
            </a:r>
            <a:r>
              <a:rPr lang="en-US" sz="2000" dirty="0" err="1"/>
              <a:t>Raetzman</a:t>
            </a:r>
            <a:br>
              <a:rPr lang="en-US" sz="2000" dirty="0"/>
            </a:br>
            <a:r>
              <a:rPr lang="en-US" sz="2000" dirty="0"/>
              <a:t>Justin Rhodes</a:t>
            </a:r>
          </a:p>
        </p:txBody>
      </p:sp>
      <p:sp>
        <p:nvSpPr>
          <p:cNvPr id="3" name="TextBox 2">
            <a:extLst>
              <a:ext uri="{FF2B5EF4-FFF2-40B4-BE49-F238E27FC236}">
                <a16:creationId xmlns:a16="http://schemas.microsoft.com/office/drawing/2014/main" id="{7E57028B-7734-474B-B296-629DBA4B4B03}"/>
              </a:ext>
            </a:extLst>
          </p:cNvPr>
          <p:cNvSpPr txBox="1"/>
          <p:nvPr/>
        </p:nvSpPr>
        <p:spPr>
          <a:xfrm>
            <a:off x="9579430" y="5521366"/>
            <a:ext cx="2612570" cy="1077218"/>
          </a:xfrm>
          <a:prstGeom prst="rect">
            <a:avLst/>
          </a:prstGeom>
          <a:noFill/>
        </p:spPr>
        <p:txBody>
          <a:bodyPr wrap="square" rtlCol="0">
            <a:spAutoFit/>
          </a:bodyPr>
          <a:lstStyle/>
          <a:p>
            <a:r>
              <a:rPr lang="en-US" sz="1600" i="1" dirty="0"/>
              <a:t>This work was supported by the National Science Foundation under Grant No. 1645170</a:t>
            </a:r>
          </a:p>
        </p:txBody>
      </p:sp>
      <p:pic>
        <p:nvPicPr>
          <p:cNvPr id="7" name="Picture 6">
            <a:extLst>
              <a:ext uri="{FF2B5EF4-FFF2-40B4-BE49-F238E27FC236}">
                <a16:creationId xmlns:a16="http://schemas.microsoft.com/office/drawing/2014/main" id="{207040E9-6271-4B1B-AF2A-0B2CEACD5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9169" y="5643488"/>
            <a:ext cx="1072732" cy="1079194"/>
          </a:xfrm>
          <a:prstGeom prst="rect">
            <a:avLst/>
          </a:prstGeom>
        </p:spPr>
      </p:pic>
    </p:spTree>
    <p:extLst>
      <p:ext uri="{BB962C8B-B14F-4D97-AF65-F5344CB8AC3E}">
        <p14:creationId xmlns:p14="http://schemas.microsoft.com/office/powerpoint/2010/main" val="762798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6F53EEC-50A1-429E-827E-2BBDB47E0E12}"/>
              </a:ext>
            </a:extLst>
          </p:cNvPr>
          <p:cNvSpPr>
            <a:spLocks noGrp="1"/>
          </p:cNvSpPr>
          <p:nvPr>
            <p:ph type="title"/>
          </p:nvPr>
        </p:nvSpPr>
        <p:spPr>
          <a:xfrm>
            <a:off x="1024127" y="471509"/>
            <a:ext cx="10449415" cy="1737360"/>
          </a:xfrm>
        </p:spPr>
        <p:txBody>
          <a:bodyPr>
            <a:normAutofit/>
          </a:bodyPr>
          <a:lstStyle/>
          <a:p>
            <a:r>
              <a:rPr lang="en-US" sz="5400" cap="none" dirty="0"/>
              <a:t>Talk Outline:</a:t>
            </a:r>
            <a:br>
              <a:rPr lang="en-US" sz="5400" cap="none" dirty="0"/>
            </a:br>
            <a:r>
              <a:rPr lang="en-US" sz="3600" cap="none" spc="0" dirty="0">
                <a:solidFill>
                  <a:prstClr val="black"/>
                </a:solidFill>
                <a:latin typeface="Tw Cen MT" panose="020B0602020104020603"/>
                <a:ea typeface="+mn-ea"/>
                <a:cs typeface="+mn-cs"/>
              </a:rPr>
              <a:t>How do </a:t>
            </a:r>
            <a:r>
              <a:rPr lang="en-US" sz="3600" b="1" cap="none" spc="0" dirty="0">
                <a:solidFill>
                  <a:schemeClr val="accent2"/>
                </a:solidFill>
                <a:latin typeface="Tw Cen MT" panose="020B0602020104020603"/>
                <a:ea typeface="+mn-ea"/>
                <a:cs typeface="+mn-cs"/>
              </a:rPr>
              <a:t>genes</a:t>
            </a:r>
            <a:r>
              <a:rPr lang="en-US" sz="3600" cap="none" spc="0" dirty="0">
                <a:solidFill>
                  <a:srgbClr val="00B0F0"/>
                </a:solidFill>
                <a:latin typeface="Tw Cen MT" panose="020B0602020104020603"/>
                <a:ea typeface="+mn-ea"/>
                <a:cs typeface="+mn-cs"/>
              </a:rPr>
              <a:t> </a:t>
            </a:r>
            <a:r>
              <a:rPr lang="en-US" sz="3600" cap="none" spc="0" dirty="0">
                <a:solidFill>
                  <a:prstClr val="black"/>
                </a:solidFill>
                <a:latin typeface="Tw Cen MT" panose="020B0602020104020603"/>
                <a:ea typeface="+mn-ea"/>
                <a:cs typeface="+mn-cs"/>
              </a:rPr>
              <a:t>contribute to </a:t>
            </a:r>
            <a:r>
              <a:rPr lang="en-US" sz="3600" b="1" cap="none" spc="0" dirty="0">
                <a:solidFill>
                  <a:srgbClr val="7030A0"/>
                </a:solidFill>
                <a:latin typeface="Tw Cen MT" panose="020B0602020104020603"/>
                <a:ea typeface="+mn-ea"/>
                <a:cs typeface="+mn-cs"/>
              </a:rPr>
              <a:t>social behavior</a:t>
            </a:r>
            <a:r>
              <a:rPr lang="en-US" sz="3600" cap="none" spc="0" dirty="0">
                <a:solidFill>
                  <a:prstClr val="black"/>
                </a:solidFill>
                <a:latin typeface="Tw Cen MT" panose="020B0602020104020603"/>
                <a:ea typeface="+mn-ea"/>
                <a:cs typeface="+mn-cs"/>
              </a:rPr>
              <a:t>?</a:t>
            </a:r>
            <a:endParaRPr lang="en-US" sz="5400" cap="none" dirty="0"/>
          </a:p>
        </p:txBody>
      </p:sp>
      <p:graphicFrame>
        <p:nvGraphicFramePr>
          <p:cNvPr id="4" name="Content Placeholder 3">
            <a:extLst>
              <a:ext uri="{FF2B5EF4-FFF2-40B4-BE49-F238E27FC236}">
                <a16:creationId xmlns:a16="http://schemas.microsoft.com/office/drawing/2014/main" id="{056C2367-D161-491F-AB5B-3A5A8B39B657}"/>
              </a:ext>
            </a:extLst>
          </p:cNvPr>
          <p:cNvGraphicFramePr>
            <a:graphicFrameLocks noGrp="1"/>
          </p:cNvGraphicFramePr>
          <p:nvPr>
            <p:ph idx="1"/>
            <p:extLst>
              <p:ext uri="{D42A27DB-BD31-4B8C-83A1-F6EECF244321}">
                <p14:modId xmlns:p14="http://schemas.microsoft.com/office/powerpoint/2010/main" val="1309858504"/>
              </p:ext>
            </p:extLst>
          </p:nvPr>
        </p:nvGraphicFramePr>
        <p:xfrm>
          <a:off x="468085" y="2503716"/>
          <a:ext cx="11255829" cy="3690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0737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 name="Rectangle 120">
            <a:extLst>
              <a:ext uri="{FF2B5EF4-FFF2-40B4-BE49-F238E27FC236}">
                <a16:creationId xmlns:a16="http://schemas.microsoft.com/office/drawing/2014/main" id="{FAA4C64A-BAF9-4028-A4D7-A7E71FFF4FF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5141002" cy="614897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2">
            <a:extLst>
              <a:ext uri="{FF2B5EF4-FFF2-40B4-BE49-F238E27FC236}">
                <a16:creationId xmlns:a16="http://schemas.microsoft.com/office/drawing/2014/main" id="{2E44EC6D-D5C1-4DEB-ABD8-285AEBD4D68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13" name="Content Placeholder 19" descr="A monkey with its mouth open&#10;&#10;Description generated with very high confidence">
            <a:extLst>
              <a:ext uri="{FF2B5EF4-FFF2-40B4-BE49-F238E27FC236}">
                <a16:creationId xmlns:a16="http://schemas.microsoft.com/office/drawing/2014/main" id="{11620D9F-6276-4195-AAC6-6530951BA74B}"/>
              </a:ext>
            </a:extLst>
          </p:cNvPr>
          <p:cNvPicPr>
            <a:picLocks noChangeAspect="1"/>
          </p:cNvPicPr>
          <p:nvPr/>
        </p:nvPicPr>
        <p:blipFill rotWithShape="1">
          <a:blip r:embed="rId3">
            <a:extLst>
              <a:ext uri="{28A0092B-C50C-407E-A947-70E740481C1C}">
                <a14:useLocalDpi xmlns:a14="http://schemas.microsoft.com/office/drawing/2010/main" val="0"/>
              </a:ext>
            </a:extLst>
          </a:blip>
          <a:srcRect t="5146" r="-3" b="-3"/>
          <a:stretch/>
        </p:blipFill>
        <p:spPr>
          <a:xfrm>
            <a:off x="9583346" y="3210266"/>
            <a:ext cx="2286921" cy="3249800"/>
          </a:xfrm>
          <a:prstGeom prst="rect">
            <a:avLst/>
          </a:prstGeom>
        </p:spPr>
      </p:pic>
      <p:sp>
        <p:nvSpPr>
          <p:cNvPr id="125" name="Rectangle 124">
            <a:extLst>
              <a:ext uri="{FF2B5EF4-FFF2-40B4-BE49-F238E27FC236}">
                <a16:creationId xmlns:a16="http://schemas.microsoft.com/office/drawing/2014/main" id="{D3AF2C15-C5DF-435E-B572-4D1DC7EEEB5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1732"/>
            <a:ext cx="2286920" cy="273281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7C2A1BC2-B662-423F-BC9A-33370B4327F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26825" y="4157448"/>
            <a:ext cx="3798245" cy="23026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Content Placeholder 18" descr="Animal on the field&#10;&#10;Description generated with very high confidence">
            <a:extLst>
              <a:ext uri="{FF2B5EF4-FFF2-40B4-BE49-F238E27FC236}">
                <a16:creationId xmlns:a16="http://schemas.microsoft.com/office/drawing/2014/main" id="{577AC86B-065D-4385-BCA9-E0001E24313C}"/>
              </a:ext>
            </a:extLst>
          </p:cNvPr>
          <p:cNvPicPr>
            <a:picLocks noChangeAspect="1"/>
          </p:cNvPicPr>
          <p:nvPr/>
        </p:nvPicPr>
        <p:blipFill rotWithShape="1">
          <a:blip r:embed="rId4">
            <a:extLst>
              <a:ext uri="{28A0092B-C50C-407E-A947-70E740481C1C}">
                <a14:useLocalDpi xmlns:a14="http://schemas.microsoft.com/office/drawing/2010/main" val="0"/>
              </a:ext>
            </a:extLst>
          </a:blip>
          <a:srcRect l="5924" t="11027" r="6305" b="368"/>
          <a:stretch/>
        </p:blipFill>
        <p:spPr>
          <a:xfrm>
            <a:off x="5626824" y="3900668"/>
            <a:ext cx="3798245" cy="2559400"/>
          </a:xfrm>
          <a:prstGeom prst="rect">
            <a:avLst/>
          </a:prstGeom>
        </p:spPr>
      </p:pic>
      <p:pic>
        <p:nvPicPr>
          <p:cNvPr id="129" name="Content Placeholder 24">
            <a:extLst>
              <a:ext uri="{FF2B5EF4-FFF2-40B4-BE49-F238E27FC236}">
                <a16:creationId xmlns:a16="http://schemas.microsoft.com/office/drawing/2014/main" id="{3062E9E2-5CC6-4A82-A4C8-B9983AF70083}"/>
              </a:ext>
            </a:extLst>
          </p:cNvPr>
          <p:cNvPicPr>
            <a:picLocks noChangeAspect="1"/>
          </p:cNvPicPr>
          <p:nvPr/>
        </p:nvPicPr>
        <p:blipFill rotWithShape="1">
          <a:blip r:embed="rId5">
            <a:extLst>
              <a:ext uri="{28A0092B-C50C-407E-A947-70E740481C1C}">
                <a14:useLocalDpi xmlns:a14="http://schemas.microsoft.com/office/drawing/2010/main" val="0"/>
              </a:ext>
            </a:extLst>
          </a:blip>
          <a:srcRect l="23221" r="23221"/>
          <a:stretch/>
        </p:blipFill>
        <p:spPr>
          <a:xfrm>
            <a:off x="9583348" y="321732"/>
            <a:ext cx="2286920" cy="2732810"/>
          </a:xfrm>
          <a:prstGeom prst="rect">
            <a:avLst/>
          </a:prstGeom>
        </p:spPr>
      </p:pic>
      <p:sp>
        <p:nvSpPr>
          <p:cNvPr id="2" name="Title 1"/>
          <p:cNvSpPr>
            <a:spLocks noGrp="1"/>
          </p:cNvSpPr>
          <p:nvPr>
            <p:ph type="title"/>
          </p:nvPr>
        </p:nvSpPr>
        <p:spPr>
          <a:xfrm>
            <a:off x="1024129" y="585216"/>
            <a:ext cx="3779085" cy="1499616"/>
          </a:xfrm>
        </p:spPr>
        <p:txBody>
          <a:bodyPr>
            <a:normAutofit/>
          </a:bodyPr>
          <a:lstStyle/>
          <a:p>
            <a:r>
              <a:rPr lang="en-US" sz="5400" cap="none" dirty="0">
                <a:solidFill>
                  <a:srgbClr val="FFFFFF"/>
                </a:solidFill>
              </a:rPr>
              <a:t>Social Behavior</a:t>
            </a:r>
          </a:p>
        </p:txBody>
      </p:sp>
      <p:sp>
        <p:nvSpPr>
          <p:cNvPr id="130" name="Content Placeholder 117"/>
          <p:cNvSpPr>
            <a:spLocks noGrp="1"/>
          </p:cNvSpPr>
          <p:nvPr>
            <p:ph idx="1"/>
          </p:nvPr>
        </p:nvSpPr>
        <p:spPr>
          <a:xfrm>
            <a:off x="1024129" y="2286000"/>
            <a:ext cx="3791711" cy="3931920"/>
          </a:xfrm>
        </p:spPr>
        <p:txBody>
          <a:bodyPr>
            <a:normAutofit/>
          </a:bodyPr>
          <a:lstStyle/>
          <a:p>
            <a:pPr marL="0" indent="0">
              <a:buNone/>
            </a:pPr>
            <a:r>
              <a:rPr lang="en-US" sz="2400" dirty="0">
                <a:solidFill>
                  <a:srgbClr val="FFFFFF"/>
                </a:solidFill>
              </a:rPr>
              <a:t>Influences survival, chance of reproduction and offspring survival</a:t>
            </a:r>
          </a:p>
          <a:p>
            <a:pPr>
              <a:buFont typeface="Arial" panose="020B0604020202020204" pitchFamily="34" charset="0"/>
              <a:buChar char="•"/>
            </a:pPr>
            <a:endParaRPr lang="en-US" sz="2400" dirty="0">
              <a:solidFill>
                <a:srgbClr val="FFFFFF"/>
              </a:solidFill>
            </a:endParaRPr>
          </a:p>
          <a:p>
            <a:pPr marL="0" indent="0">
              <a:buNone/>
            </a:pPr>
            <a:r>
              <a:rPr lang="en-US" sz="2400" dirty="0">
                <a:solidFill>
                  <a:srgbClr val="FFFFFF"/>
                </a:solidFill>
              </a:rPr>
              <a:t>Context Dependent &amp; Complex</a:t>
            </a:r>
          </a:p>
          <a:p>
            <a:pPr lvl="1">
              <a:buFont typeface="Arial" panose="020B0604020202020204" pitchFamily="34" charset="0"/>
              <a:buChar char="•"/>
            </a:pPr>
            <a:r>
              <a:rPr lang="en-US" sz="2000" dirty="0">
                <a:solidFill>
                  <a:srgbClr val="FFFFFF"/>
                </a:solidFill>
              </a:rPr>
              <a:t>With whom?</a:t>
            </a:r>
          </a:p>
          <a:p>
            <a:pPr lvl="1">
              <a:buFont typeface="Arial" panose="020B0604020202020204" pitchFamily="34" charset="0"/>
              <a:buChar char="•"/>
            </a:pPr>
            <a:r>
              <a:rPr lang="en-US" sz="2000" dirty="0">
                <a:solidFill>
                  <a:srgbClr val="FFFFFF"/>
                </a:solidFill>
              </a:rPr>
              <a:t>What is the goal? </a:t>
            </a:r>
          </a:p>
        </p:txBody>
      </p:sp>
      <p:pic>
        <p:nvPicPr>
          <p:cNvPr id="4" name="Picture 3" descr="A picture containing person, man, boxing, indoor&#10;&#10;Description generated with very high confidence">
            <a:extLst>
              <a:ext uri="{FF2B5EF4-FFF2-40B4-BE49-F238E27FC236}">
                <a16:creationId xmlns:a16="http://schemas.microsoft.com/office/drawing/2014/main" id="{0C50E8C4-6FF9-44D9-9637-826723B0B050}"/>
              </a:ext>
            </a:extLst>
          </p:cNvPr>
          <p:cNvPicPr>
            <a:picLocks noChangeAspect="1"/>
          </p:cNvPicPr>
          <p:nvPr/>
        </p:nvPicPr>
        <p:blipFill rotWithShape="1">
          <a:blip r:embed="rId6">
            <a:extLst>
              <a:ext uri="{28A0092B-C50C-407E-A947-70E740481C1C}">
                <a14:useLocalDpi xmlns:a14="http://schemas.microsoft.com/office/drawing/2010/main" val="0"/>
              </a:ext>
            </a:extLst>
          </a:blip>
          <a:srcRect r="8026"/>
          <a:stretch/>
        </p:blipFill>
        <p:spPr>
          <a:xfrm>
            <a:off x="5626824" y="321732"/>
            <a:ext cx="3798245" cy="3423927"/>
          </a:xfrm>
          <a:prstGeom prst="rect">
            <a:avLst/>
          </a:prstGeom>
        </p:spPr>
      </p:pic>
    </p:spTree>
    <p:extLst>
      <p:ext uri="{BB962C8B-B14F-4D97-AF65-F5344CB8AC3E}">
        <p14:creationId xmlns:p14="http://schemas.microsoft.com/office/powerpoint/2010/main" val="402639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0">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471509"/>
            <a:ext cx="4699797" cy="1785996"/>
          </a:xfrm>
        </p:spPr>
        <p:txBody>
          <a:bodyPr/>
          <a:lstStyle/>
          <a:p>
            <a:r>
              <a:rPr lang="en-US" sz="5400" cap="none" dirty="0"/>
              <a:t>Stickleback Fish</a:t>
            </a:r>
          </a:p>
        </p:txBody>
      </p:sp>
      <p:sp>
        <p:nvSpPr>
          <p:cNvPr id="8" name="Text Placeholder 7"/>
          <p:cNvSpPr>
            <a:spLocks noGrp="1"/>
          </p:cNvSpPr>
          <p:nvPr>
            <p:ph type="body" sz="half" idx="2"/>
          </p:nvPr>
        </p:nvSpPr>
        <p:spPr>
          <a:xfrm>
            <a:off x="1024127" y="2086283"/>
            <a:ext cx="7436005" cy="4128985"/>
          </a:xfrm>
        </p:spPr>
        <p:txBody>
          <a:bodyPr>
            <a:normAutofit/>
          </a:bodyPr>
          <a:lstStyle/>
          <a:p>
            <a:r>
              <a:rPr lang="en-US" sz="2800" dirty="0"/>
              <a:t>Classic system for behavior, ecology &amp; evolution</a:t>
            </a:r>
          </a:p>
          <a:p>
            <a:pPr marL="742950" lvl="1" indent="-285750">
              <a:buFont typeface="Arial" panose="020B0604020202020204" pitchFamily="34" charset="0"/>
              <a:buChar char="•"/>
            </a:pPr>
            <a:r>
              <a:rPr lang="en-US" sz="2000" b="1" dirty="0"/>
              <a:t>Male</a:t>
            </a:r>
            <a:r>
              <a:rPr lang="en-US" sz="2000" dirty="0"/>
              <a:t> parental care</a:t>
            </a:r>
          </a:p>
          <a:p>
            <a:pPr marL="742950" lvl="1" indent="-285750">
              <a:buFont typeface="Arial" panose="020B0604020202020204" pitchFamily="34" charset="0"/>
              <a:buChar char="•"/>
            </a:pPr>
            <a:r>
              <a:rPr lang="en-US" sz="2000" b="1" dirty="0"/>
              <a:t>Aggressive</a:t>
            </a:r>
            <a:r>
              <a:rPr lang="en-US" sz="2000" dirty="0"/>
              <a:t> defense of </a:t>
            </a:r>
            <a:br>
              <a:rPr lang="en-US" sz="2000" dirty="0"/>
            </a:br>
            <a:r>
              <a:rPr lang="en-US" sz="2000" dirty="0"/>
              <a:t>nesting territory</a:t>
            </a:r>
          </a:p>
        </p:txBody>
      </p:sp>
      <p:pic>
        <p:nvPicPr>
          <p:cNvPr id="10" name="20170716_090114">
            <a:hlinkClick r:id="" action="ppaction://media"/>
            <a:extLst>
              <a:ext uri="{FF2B5EF4-FFF2-40B4-BE49-F238E27FC236}">
                <a16:creationId xmlns:a16="http://schemas.microsoft.com/office/drawing/2014/main" id="{5B8F02AF-652B-4CC2-9C29-D1295DE4BEA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726" t="21230" r="-1"/>
          <a:stretch>
            <a:fillRect/>
          </a:stretch>
        </p:blipFill>
        <p:spPr>
          <a:xfrm>
            <a:off x="5006939" y="2659180"/>
            <a:ext cx="6880569" cy="3945140"/>
          </a:xfrm>
          <a:prstGeom prst="rect">
            <a:avLst/>
          </a:prstGeom>
        </p:spPr>
      </p:pic>
      <p:pic>
        <p:nvPicPr>
          <p:cNvPr id="6" name="Picture 5" descr="A hand holding a fish&#10;&#10;Description generated with very high confidence">
            <a:extLst>
              <a:ext uri="{FF2B5EF4-FFF2-40B4-BE49-F238E27FC236}">
                <a16:creationId xmlns:a16="http://schemas.microsoft.com/office/drawing/2014/main" id="{939419A9-859B-477A-813D-587B7F6A7D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127" y="4340506"/>
            <a:ext cx="3018419" cy="2263814"/>
          </a:xfrm>
          <a:prstGeom prst="rect">
            <a:avLst/>
          </a:prstGeom>
        </p:spPr>
      </p:pic>
      <p:pic>
        <p:nvPicPr>
          <p:cNvPr id="7" name="Picture 6" descr="A fish swimming under water&#10;&#10;Description generated with very high confidence">
            <a:extLst>
              <a:ext uri="{FF2B5EF4-FFF2-40B4-BE49-F238E27FC236}">
                <a16:creationId xmlns:a16="http://schemas.microsoft.com/office/drawing/2014/main" id="{22A64483-9D72-454C-B425-244E37C16E20}"/>
              </a:ext>
            </a:extLst>
          </p:cNvPr>
          <p:cNvPicPr>
            <a:picLocks noChangeAspect="1"/>
          </p:cNvPicPr>
          <p:nvPr/>
        </p:nvPicPr>
        <p:blipFill rotWithShape="1">
          <a:blip r:embed="rId7">
            <a:extLst>
              <a:ext uri="{28A0092B-C50C-407E-A947-70E740481C1C}">
                <a14:useLocalDpi xmlns:a14="http://schemas.microsoft.com/office/drawing/2010/main" val="0"/>
              </a:ext>
            </a:extLst>
          </a:blip>
          <a:srcRect l="14857" t="33929" r="7121" b="9137"/>
          <a:stretch/>
        </p:blipFill>
        <p:spPr>
          <a:xfrm>
            <a:off x="6787575" y="270672"/>
            <a:ext cx="3319295" cy="1614773"/>
          </a:xfrm>
          <a:prstGeom prst="rect">
            <a:avLst/>
          </a:prstGeom>
        </p:spPr>
      </p:pic>
    </p:spTree>
    <p:extLst>
      <p:ext uri="{BB962C8B-B14F-4D97-AF65-F5344CB8AC3E}">
        <p14:creationId xmlns:p14="http://schemas.microsoft.com/office/powerpoint/2010/main" val="343455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86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278900" y="3124351"/>
            <a:ext cx="2374858" cy="120032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1674966" y="3124351"/>
            <a:ext cx="2374858" cy="120032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sz="5400" cap="none" dirty="0"/>
              <a:t>Big Question</a:t>
            </a:r>
          </a:p>
        </p:txBody>
      </p:sp>
      <p:sp>
        <p:nvSpPr>
          <p:cNvPr id="3" name="Content Placeholder 2"/>
          <p:cNvSpPr>
            <a:spLocks noGrp="1"/>
          </p:cNvSpPr>
          <p:nvPr>
            <p:ph idx="1"/>
          </p:nvPr>
        </p:nvSpPr>
        <p:spPr>
          <a:xfrm>
            <a:off x="470707" y="2039622"/>
            <a:ext cx="8682495" cy="681335"/>
          </a:xfrm>
        </p:spPr>
        <p:txBody>
          <a:bodyPr>
            <a:noAutofit/>
          </a:bodyPr>
          <a:lstStyle/>
          <a:p>
            <a:pPr algn="ctr"/>
            <a:r>
              <a:rPr lang="en-US" sz="3600" dirty="0"/>
              <a:t>How do </a:t>
            </a:r>
            <a:r>
              <a:rPr lang="en-US" sz="3600" b="1" dirty="0">
                <a:solidFill>
                  <a:schemeClr val="accent2"/>
                </a:solidFill>
              </a:rPr>
              <a:t>genes</a:t>
            </a:r>
            <a:r>
              <a:rPr lang="en-US" sz="3600" dirty="0">
                <a:solidFill>
                  <a:srgbClr val="00B0F0"/>
                </a:solidFill>
              </a:rPr>
              <a:t> </a:t>
            </a:r>
            <a:r>
              <a:rPr lang="en-US" sz="3600" dirty="0"/>
              <a:t>contribute </a:t>
            </a:r>
            <a:r>
              <a:rPr lang="en-US" sz="3600" b="1" dirty="0">
                <a:solidFill>
                  <a:srgbClr val="7030A0"/>
                </a:solidFill>
              </a:rPr>
              <a:t>social behavior</a:t>
            </a:r>
            <a:r>
              <a:rPr lang="en-US" sz="3600" dirty="0"/>
              <a:t>?		</a:t>
            </a:r>
          </a:p>
        </p:txBody>
      </p:sp>
      <p:sp>
        <p:nvSpPr>
          <p:cNvPr id="4" name="Rectangle 3"/>
          <p:cNvSpPr/>
          <p:nvPr/>
        </p:nvSpPr>
        <p:spPr>
          <a:xfrm>
            <a:off x="1674965" y="3124351"/>
            <a:ext cx="2374858" cy="1200329"/>
          </a:xfrm>
          <a:prstGeom prst="rect">
            <a:avLst/>
          </a:prstGeom>
        </p:spPr>
        <p:txBody>
          <a:bodyPr wrap="square">
            <a:spAutoFit/>
          </a:bodyPr>
          <a:lstStyle/>
          <a:p>
            <a:pPr algn="ctr"/>
            <a:r>
              <a:rPr lang="en-US" sz="2400" dirty="0">
                <a:solidFill>
                  <a:schemeClr val="bg1"/>
                </a:solidFill>
              </a:rPr>
              <a:t>Which genes?</a:t>
            </a:r>
          </a:p>
          <a:p>
            <a:pPr algn="ctr"/>
            <a:r>
              <a:rPr lang="en-US" sz="2400" dirty="0">
                <a:solidFill>
                  <a:schemeClr val="bg1"/>
                </a:solidFill>
              </a:rPr>
              <a:t>Where?</a:t>
            </a:r>
          </a:p>
          <a:p>
            <a:pPr algn="ctr"/>
            <a:r>
              <a:rPr lang="en-US" sz="2400" dirty="0">
                <a:solidFill>
                  <a:schemeClr val="bg1"/>
                </a:solidFill>
              </a:rPr>
              <a:t>When?</a:t>
            </a:r>
          </a:p>
        </p:txBody>
      </p:sp>
      <p:cxnSp>
        <p:nvCxnSpPr>
          <p:cNvPr id="7" name="Straight Arrow Connector 6"/>
          <p:cNvCxnSpPr>
            <a:cxnSpLocks/>
            <a:endCxn id="4" idx="0"/>
          </p:cNvCxnSpPr>
          <p:nvPr/>
        </p:nvCxnSpPr>
        <p:spPr>
          <a:xfrm>
            <a:off x="2862394" y="2569129"/>
            <a:ext cx="0" cy="55522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a:cxnSpLocks/>
          </p:cNvCxnSpPr>
          <p:nvPr/>
        </p:nvCxnSpPr>
        <p:spPr>
          <a:xfrm>
            <a:off x="6575374" y="2645978"/>
            <a:ext cx="0" cy="48917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0" name="Content Placeholder 24">
            <a:extLst>
              <a:ext uri="{FF2B5EF4-FFF2-40B4-BE49-F238E27FC236}">
                <a16:creationId xmlns:a16="http://schemas.microsoft.com/office/drawing/2014/main" id="{10A276C1-D2C1-455F-9F6F-95260F55106E}"/>
              </a:ext>
            </a:extLst>
          </p:cNvPr>
          <p:cNvPicPr>
            <a:picLocks noChangeAspect="1"/>
          </p:cNvPicPr>
          <p:nvPr/>
        </p:nvPicPr>
        <p:blipFill rotWithShape="1">
          <a:blip r:embed="rId3">
            <a:extLst>
              <a:ext uri="{28A0092B-C50C-407E-A947-70E740481C1C}">
                <a14:useLocalDpi xmlns:a14="http://schemas.microsoft.com/office/drawing/2010/main" val="0"/>
              </a:ext>
            </a:extLst>
          </a:blip>
          <a:srcRect l="23221" r="23221"/>
          <a:stretch/>
        </p:blipFill>
        <p:spPr>
          <a:xfrm>
            <a:off x="8861195" y="189036"/>
            <a:ext cx="2860098" cy="3417743"/>
          </a:xfrm>
          <a:prstGeom prst="rect">
            <a:avLst/>
          </a:prstGeom>
        </p:spPr>
      </p:pic>
      <p:pic>
        <p:nvPicPr>
          <p:cNvPr id="13" name="Picture 12" descr="A fish swimming under water&#10;&#10;Description generated with very high confidence">
            <a:extLst>
              <a:ext uri="{FF2B5EF4-FFF2-40B4-BE49-F238E27FC236}">
                <a16:creationId xmlns:a16="http://schemas.microsoft.com/office/drawing/2014/main" id="{E14865ED-A2E1-459B-8FD1-8B2AAF801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9439" y="3975727"/>
            <a:ext cx="4071214" cy="2569029"/>
          </a:xfrm>
          <a:prstGeom prst="rect">
            <a:avLst/>
          </a:prstGeom>
        </p:spPr>
      </p:pic>
      <p:graphicFrame>
        <p:nvGraphicFramePr>
          <p:cNvPr id="11" name="Diagram 10">
            <a:extLst>
              <a:ext uri="{FF2B5EF4-FFF2-40B4-BE49-F238E27FC236}">
                <a16:creationId xmlns:a16="http://schemas.microsoft.com/office/drawing/2014/main" id="{37CF0E89-FACA-4B08-B398-FB98A2C10AEA}"/>
              </a:ext>
            </a:extLst>
          </p:cNvPr>
          <p:cNvGraphicFramePr/>
          <p:nvPr>
            <p:extLst>
              <p:ext uri="{D42A27DB-BD31-4B8C-83A1-F6EECF244321}">
                <p14:modId xmlns:p14="http://schemas.microsoft.com/office/powerpoint/2010/main" val="3191282450"/>
              </p:ext>
            </p:extLst>
          </p:nvPr>
        </p:nvGraphicFramePr>
        <p:xfrm>
          <a:off x="875428" y="4324679"/>
          <a:ext cx="6778330" cy="24608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Rectangle 18">
            <a:extLst>
              <a:ext uri="{FF2B5EF4-FFF2-40B4-BE49-F238E27FC236}">
                <a16:creationId xmlns:a16="http://schemas.microsoft.com/office/drawing/2014/main" id="{1759FCF4-F4A1-452B-A717-89EAA2FE13DA}"/>
              </a:ext>
            </a:extLst>
          </p:cNvPr>
          <p:cNvSpPr/>
          <p:nvPr/>
        </p:nvSpPr>
        <p:spPr>
          <a:xfrm>
            <a:off x="5305468" y="3135156"/>
            <a:ext cx="2352944" cy="1200329"/>
          </a:xfrm>
          <a:prstGeom prst="rect">
            <a:avLst/>
          </a:prstGeom>
        </p:spPr>
        <p:txBody>
          <a:bodyPr wrap="square">
            <a:spAutoFit/>
          </a:bodyPr>
          <a:lstStyle/>
          <a:p>
            <a:pPr lvl="0" algn="ctr"/>
            <a:r>
              <a:rPr lang="en-US" sz="2400" dirty="0">
                <a:solidFill>
                  <a:prstClr val="white"/>
                </a:solidFill>
              </a:rPr>
              <a:t>Aggression</a:t>
            </a:r>
          </a:p>
          <a:p>
            <a:pPr lvl="0" algn="ctr"/>
            <a:r>
              <a:rPr lang="en-US" sz="2400" dirty="0">
                <a:solidFill>
                  <a:prstClr val="white"/>
                </a:solidFill>
              </a:rPr>
              <a:t>Parenting</a:t>
            </a:r>
          </a:p>
          <a:p>
            <a:pPr lvl="0" algn="ctr"/>
            <a:r>
              <a:rPr lang="en-US" sz="2400" dirty="0">
                <a:solidFill>
                  <a:prstClr val="white"/>
                </a:solidFill>
              </a:rPr>
              <a:t>Context switching</a:t>
            </a:r>
          </a:p>
        </p:txBody>
      </p:sp>
    </p:spTree>
    <p:extLst>
      <p:ext uri="{BB962C8B-B14F-4D97-AF65-F5344CB8AC3E}">
        <p14:creationId xmlns:p14="http://schemas.microsoft.com/office/powerpoint/2010/main" val="312577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mph" presetSubtype="0" fill="hold" grpId="0" nodeType="clickEffect">
                                  <p:stCondLst>
                                    <p:cond delay="0"/>
                                  </p:stCondLst>
                                  <p:childTnLst>
                                    <p:animScale>
                                      <p:cBhvr>
                                        <p:cTn id="35" dur="500" fill="hold"/>
                                        <p:tgtEl>
                                          <p:spTgt spid="11">
                                            <p:graphicEl>
                                              <a:dgm id="{1610EF36-ACD8-4AD9-9266-81E0E7C89E39}"/>
                                            </p:graphicEl>
                                          </p:spTgt>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Graphic spid="11" grpId="0" uiExpand="1">
        <p:bldSub>
          <a:bldDgm bld="one"/>
        </p:bldSub>
      </p:bldGraphic>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30D70-FCCA-432E-B1CC-C88E08211231}"/>
              </a:ext>
            </a:extLst>
          </p:cNvPr>
          <p:cNvSpPr>
            <a:spLocks noGrp="1"/>
          </p:cNvSpPr>
          <p:nvPr>
            <p:ph type="title"/>
          </p:nvPr>
        </p:nvSpPr>
        <p:spPr/>
        <p:txBody>
          <a:bodyPr>
            <a:normAutofit/>
          </a:bodyPr>
          <a:lstStyle/>
          <a:p>
            <a:r>
              <a:rPr lang="en-US" sz="5400" cap="none" dirty="0"/>
              <a:t>Goal:</a:t>
            </a:r>
            <a:br>
              <a:rPr lang="en-US" sz="5400" cap="none" dirty="0"/>
            </a:br>
            <a:r>
              <a:rPr lang="en-US" sz="3600" cap="none" dirty="0"/>
              <a:t>Method to locally change gene expression</a:t>
            </a:r>
          </a:p>
        </p:txBody>
      </p:sp>
      <p:sp>
        <p:nvSpPr>
          <p:cNvPr id="5" name="Content Placeholder 4">
            <a:extLst>
              <a:ext uri="{FF2B5EF4-FFF2-40B4-BE49-F238E27FC236}">
                <a16:creationId xmlns:a16="http://schemas.microsoft.com/office/drawing/2014/main" id="{697FF687-02D8-47B7-8C53-31BBFA125479}"/>
              </a:ext>
            </a:extLst>
          </p:cNvPr>
          <p:cNvSpPr>
            <a:spLocks noGrp="1"/>
          </p:cNvSpPr>
          <p:nvPr>
            <p:ph idx="1"/>
          </p:nvPr>
        </p:nvSpPr>
        <p:spPr>
          <a:xfrm>
            <a:off x="1065059" y="2084832"/>
            <a:ext cx="9720073" cy="4023360"/>
          </a:xfrm>
        </p:spPr>
        <p:txBody>
          <a:bodyPr>
            <a:normAutofit/>
          </a:bodyPr>
          <a:lstStyle/>
          <a:p>
            <a:pPr lvl="0" algn="ctr"/>
            <a:r>
              <a:rPr lang="en-US" sz="3600" b="1" dirty="0"/>
              <a:t>Influence</a:t>
            </a:r>
            <a:r>
              <a:rPr lang="en-US" sz="3600" dirty="0"/>
              <a:t> a limited set of cells at a </a:t>
            </a:r>
            <a:r>
              <a:rPr lang="en-US" sz="3600" b="1" dirty="0"/>
              <a:t>specific time</a:t>
            </a:r>
          </a:p>
          <a:p>
            <a:pPr lvl="0"/>
            <a:endParaRPr lang="en-US" sz="3800" dirty="0"/>
          </a:p>
        </p:txBody>
      </p:sp>
      <p:pic>
        <p:nvPicPr>
          <p:cNvPr id="12" name="Picture 11">
            <a:extLst>
              <a:ext uri="{FF2B5EF4-FFF2-40B4-BE49-F238E27FC236}">
                <a16:creationId xmlns:a16="http://schemas.microsoft.com/office/drawing/2014/main" id="{70E66B1D-73B2-4B2A-A3EE-07F1F7CB79D9}"/>
              </a:ext>
            </a:extLst>
          </p:cNvPr>
          <p:cNvPicPr>
            <a:picLocks noChangeAspect="1"/>
          </p:cNvPicPr>
          <p:nvPr/>
        </p:nvPicPr>
        <p:blipFill rotWithShape="1">
          <a:blip r:embed="rId3">
            <a:extLst>
              <a:ext uri="{28A0092B-C50C-407E-A947-70E740481C1C}">
                <a14:useLocalDpi xmlns:a14="http://schemas.microsoft.com/office/drawing/2010/main" val="0"/>
              </a:ext>
            </a:extLst>
          </a:blip>
          <a:srcRect l="16706" t="248" r="27381" b="3415"/>
          <a:stretch/>
        </p:blipFill>
        <p:spPr>
          <a:xfrm>
            <a:off x="8018977" y="2631506"/>
            <a:ext cx="3038586" cy="3926627"/>
          </a:xfrm>
          <a:prstGeom prst="rect">
            <a:avLst/>
          </a:prstGeom>
          <a:ln>
            <a:solidFill>
              <a:schemeClr val="tx1"/>
            </a:solidFill>
          </a:ln>
        </p:spPr>
      </p:pic>
      <p:pic>
        <p:nvPicPr>
          <p:cNvPr id="27" name="Picture 26" descr="A picture containing indoor, blue, table, sitting&#10;&#10;Description generated with high confidence">
            <a:extLst>
              <a:ext uri="{FF2B5EF4-FFF2-40B4-BE49-F238E27FC236}">
                <a16:creationId xmlns:a16="http://schemas.microsoft.com/office/drawing/2014/main" id="{A944E099-3C99-4228-885B-7AB471FC58DD}"/>
              </a:ext>
            </a:extLst>
          </p:cNvPr>
          <p:cNvPicPr>
            <a:picLocks noChangeAspect="1"/>
          </p:cNvPicPr>
          <p:nvPr/>
        </p:nvPicPr>
        <p:blipFill rotWithShape="1">
          <a:blip r:embed="rId4">
            <a:extLst>
              <a:ext uri="{28A0092B-C50C-407E-A947-70E740481C1C}">
                <a14:useLocalDpi xmlns:a14="http://schemas.microsoft.com/office/drawing/2010/main" val="0"/>
              </a:ext>
            </a:extLst>
          </a:blip>
          <a:srcRect l="-56" t="6680" r="13342"/>
          <a:stretch/>
        </p:blipFill>
        <p:spPr>
          <a:xfrm>
            <a:off x="1024128" y="2626304"/>
            <a:ext cx="6495102" cy="3931829"/>
          </a:xfrm>
          <a:prstGeom prst="rect">
            <a:avLst/>
          </a:prstGeom>
        </p:spPr>
      </p:pic>
      <p:sp>
        <p:nvSpPr>
          <p:cNvPr id="4" name="Rectangle 3">
            <a:extLst>
              <a:ext uri="{FF2B5EF4-FFF2-40B4-BE49-F238E27FC236}">
                <a16:creationId xmlns:a16="http://schemas.microsoft.com/office/drawing/2014/main" id="{B8FC6112-04BF-4C26-95CE-C60AC6B91CD3}"/>
              </a:ext>
            </a:extLst>
          </p:cNvPr>
          <p:cNvSpPr/>
          <p:nvPr/>
        </p:nvSpPr>
        <p:spPr>
          <a:xfrm>
            <a:off x="1024128" y="2792011"/>
            <a:ext cx="6838168" cy="1200329"/>
          </a:xfrm>
          <a:prstGeom prst="rect">
            <a:avLst/>
          </a:prstGeom>
        </p:spPr>
        <p:txBody>
          <a:bodyPr wrap="square">
            <a:spAutoFit/>
          </a:bodyPr>
          <a:lstStyle/>
          <a:p>
            <a:r>
              <a:rPr lang="en-US" sz="2400" dirty="0">
                <a:solidFill>
                  <a:srgbClr val="FFFF00"/>
                </a:solidFill>
              </a:rPr>
              <a:t>Continuous expression of a target gene in the </a:t>
            </a:r>
            <a:r>
              <a:rPr lang="en-US" sz="2400" b="1" dirty="0">
                <a:solidFill>
                  <a:srgbClr val="FFFF00"/>
                </a:solidFill>
              </a:rPr>
              <a:t>brain</a:t>
            </a:r>
            <a:r>
              <a:rPr lang="en-US" sz="2400" dirty="0">
                <a:solidFill>
                  <a:srgbClr val="FFFF00"/>
                </a:solidFill>
              </a:rPr>
              <a:t> can be driven by Herpes </a:t>
            </a:r>
            <a:r>
              <a:rPr lang="en-US" sz="2400" dirty="0" err="1">
                <a:solidFill>
                  <a:srgbClr val="FFFF00"/>
                </a:solidFill>
              </a:rPr>
              <a:t>Smplex</a:t>
            </a:r>
            <a:r>
              <a:rPr lang="en-US" sz="2400" dirty="0">
                <a:solidFill>
                  <a:srgbClr val="FFFF00"/>
                </a:solidFill>
              </a:rPr>
              <a:t> 1 (HSV1) derived virus with </a:t>
            </a:r>
            <a:r>
              <a:rPr lang="en-US" sz="2400" dirty="0" err="1">
                <a:solidFill>
                  <a:srgbClr val="FFFF00"/>
                </a:solidFill>
              </a:rPr>
              <a:t>mCMV</a:t>
            </a:r>
            <a:r>
              <a:rPr lang="en-US" sz="2400" dirty="0">
                <a:solidFill>
                  <a:srgbClr val="FFFF00"/>
                </a:solidFill>
              </a:rPr>
              <a:t>, </a:t>
            </a:r>
            <a:r>
              <a:rPr lang="en-US" sz="2400" dirty="0" err="1">
                <a:solidFill>
                  <a:srgbClr val="FFFF00"/>
                </a:solidFill>
              </a:rPr>
              <a:t>hCMV</a:t>
            </a:r>
            <a:r>
              <a:rPr lang="en-US" sz="2400" dirty="0">
                <a:solidFill>
                  <a:srgbClr val="FFFF00"/>
                </a:solidFill>
              </a:rPr>
              <a:t> or hEF1a promoters</a:t>
            </a:r>
          </a:p>
        </p:txBody>
      </p:sp>
      <p:sp>
        <p:nvSpPr>
          <p:cNvPr id="30" name="Oval 29">
            <a:extLst>
              <a:ext uri="{FF2B5EF4-FFF2-40B4-BE49-F238E27FC236}">
                <a16:creationId xmlns:a16="http://schemas.microsoft.com/office/drawing/2014/main" id="{7996B70C-C232-4242-B61E-8F82FC04E9BD}"/>
              </a:ext>
            </a:extLst>
          </p:cNvPr>
          <p:cNvSpPr/>
          <p:nvPr/>
        </p:nvSpPr>
        <p:spPr>
          <a:xfrm rot="19587187">
            <a:off x="5099071" y="4275198"/>
            <a:ext cx="208344" cy="1273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E6C77225-3A4A-4A8D-9D35-D5A36EF6AE40}"/>
              </a:ext>
            </a:extLst>
          </p:cNvPr>
          <p:cNvCxnSpPr>
            <a:cxnSpLocks/>
          </p:cNvCxnSpPr>
          <p:nvPr/>
        </p:nvCxnSpPr>
        <p:spPr>
          <a:xfrm flipV="1">
            <a:off x="5301085" y="4216660"/>
            <a:ext cx="2717892" cy="1074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descr="1X@20150901_055421.jpg">
            <a:extLst>
              <a:ext uri="{FF2B5EF4-FFF2-40B4-BE49-F238E27FC236}">
                <a16:creationId xmlns:a16="http://schemas.microsoft.com/office/drawing/2014/main" id="{877ABEFD-A3D6-46C4-98E3-29A52FEDD985}"/>
              </a:ext>
            </a:extLst>
          </p:cNvPr>
          <p:cNvPicPr>
            <a:picLocks noChangeAspect="1"/>
          </p:cNvPicPr>
          <p:nvPr/>
        </p:nvPicPr>
        <p:blipFill rotWithShape="1">
          <a:blip r:embed="rId5">
            <a:extLst>
              <a:ext uri="{28A0092B-C50C-407E-A947-70E740481C1C}">
                <a14:useLocalDpi xmlns:a14="http://schemas.microsoft.com/office/drawing/2010/main" val="0"/>
              </a:ext>
            </a:extLst>
          </a:blip>
          <a:srcRect l="9306" t="12963" r="16666" b="14259"/>
          <a:stretch/>
        </p:blipFill>
        <p:spPr>
          <a:xfrm rot="5400000">
            <a:off x="10153146" y="4600682"/>
            <a:ext cx="2122197" cy="1564772"/>
          </a:xfrm>
          <a:prstGeom prst="rect">
            <a:avLst/>
          </a:prstGeom>
        </p:spPr>
      </p:pic>
    </p:spTree>
    <p:extLst>
      <p:ext uri="{BB962C8B-B14F-4D97-AF65-F5344CB8AC3E}">
        <p14:creationId xmlns:p14="http://schemas.microsoft.com/office/powerpoint/2010/main" val="263857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2"/>
                                        </p:tgtEl>
                                        <p:attrNameLst>
                                          <p:attrName>style.visibility</p:attrName>
                                        </p:attrNameLst>
                                      </p:cBhvr>
                                      <p:to>
                                        <p:strVal val="visible"/>
                                      </p:to>
                                    </p:set>
                                    <p:animEffect transition="in" filter="wipe(left)">
                                      <p:cBhvr>
                                        <p:cTn id="9" dur="1000"/>
                                        <p:tgtEl>
                                          <p:spTgt spid="32"/>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30D70-FCCA-432E-B1CC-C88E08211231}"/>
              </a:ext>
            </a:extLst>
          </p:cNvPr>
          <p:cNvSpPr>
            <a:spLocks noGrp="1"/>
          </p:cNvSpPr>
          <p:nvPr>
            <p:ph type="title"/>
          </p:nvPr>
        </p:nvSpPr>
        <p:spPr/>
        <p:txBody>
          <a:bodyPr>
            <a:normAutofit/>
          </a:bodyPr>
          <a:lstStyle/>
          <a:p>
            <a:r>
              <a:rPr lang="en-US" sz="5400" cap="none" dirty="0"/>
              <a:t>Goal:</a:t>
            </a:r>
            <a:br>
              <a:rPr lang="en-US" sz="5400" cap="none" dirty="0"/>
            </a:br>
            <a:r>
              <a:rPr lang="en-US" sz="3600" cap="none" dirty="0"/>
              <a:t>Method to locally change gene expression</a:t>
            </a:r>
          </a:p>
        </p:txBody>
      </p:sp>
      <p:sp>
        <p:nvSpPr>
          <p:cNvPr id="8" name="Rectangle 7">
            <a:extLst>
              <a:ext uri="{FF2B5EF4-FFF2-40B4-BE49-F238E27FC236}">
                <a16:creationId xmlns:a16="http://schemas.microsoft.com/office/drawing/2014/main" id="{F052A3DF-8A4D-4901-A409-EBCADF822BAB}"/>
              </a:ext>
            </a:extLst>
          </p:cNvPr>
          <p:cNvSpPr/>
          <p:nvPr/>
        </p:nvSpPr>
        <p:spPr>
          <a:xfrm>
            <a:off x="3913111" y="3491079"/>
            <a:ext cx="1354858" cy="461665"/>
          </a:xfrm>
          <a:prstGeom prst="rect">
            <a:avLst/>
          </a:prstGeom>
        </p:spPr>
        <p:txBody>
          <a:bodyPr wrap="none">
            <a:spAutoFit/>
          </a:bodyPr>
          <a:lstStyle/>
          <a:p>
            <a:r>
              <a:rPr lang="en-US" sz="2400" b="1" dirty="0">
                <a:solidFill>
                  <a:schemeClr val="accent2"/>
                </a:solidFill>
              </a:rPr>
              <a:t>Promotor</a:t>
            </a:r>
          </a:p>
        </p:txBody>
      </p:sp>
      <p:sp>
        <p:nvSpPr>
          <p:cNvPr id="9" name="Rectangle 8">
            <a:extLst>
              <a:ext uri="{FF2B5EF4-FFF2-40B4-BE49-F238E27FC236}">
                <a16:creationId xmlns:a16="http://schemas.microsoft.com/office/drawing/2014/main" id="{37AF3A8C-0F24-4BD2-A9B1-D858C5BF459F}"/>
              </a:ext>
            </a:extLst>
          </p:cNvPr>
          <p:cNvSpPr/>
          <p:nvPr/>
        </p:nvSpPr>
        <p:spPr>
          <a:xfrm>
            <a:off x="1185447" y="5769834"/>
            <a:ext cx="4966873" cy="461665"/>
          </a:xfrm>
          <a:prstGeom prst="rect">
            <a:avLst/>
          </a:prstGeom>
        </p:spPr>
        <p:txBody>
          <a:bodyPr wrap="square">
            <a:spAutoFit/>
          </a:bodyPr>
          <a:lstStyle/>
          <a:p>
            <a:pPr lvl="0"/>
            <a:r>
              <a:rPr lang="en-US" sz="2400" dirty="0"/>
              <a:t>Herpes Simplex 1 (HSV1) derived virus</a:t>
            </a:r>
          </a:p>
        </p:txBody>
      </p:sp>
      <p:pic>
        <p:nvPicPr>
          <p:cNvPr id="11" name="Graphic 10" descr="Home">
            <a:extLst>
              <a:ext uri="{FF2B5EF4-FFF2-40B4-BE49-F238E27FC236}">
                <a16:creationId xmlns:a16="http://schemas.microsoft.com/office/drawing/2014/main" id="{10A249D9-0954-492B-9EED-C1EA0EC11E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9552" y="2299402"/>
            <a:ext cx="3973382" cy="3973382"/>
          </a:xfrm>
          <a:prstGeom prst="rect">
            <a:avLst/>
          </a:prstGeom>
        </p:spPr>
      </p:pic>
      <p:sp>
        <p:nvSpPr>
          <p:cNvPr id="14" name="TextBox 13">
            <a:extLst>
              <a:ext uri="{FF2B5EF4-FFF2-40B4-BE49-F238E27FC236}">
                <a16:creationId xmlns:a16="http://schemas.microsoft.com/office/drawing/2014/main" id="{B1A197DA-70C3-48A4-AF55-8863EB8189A2}"/>
              </a:ext>
            </a:extLst>
          </p:cNvPr>
          <p:cNvSpPr txBox="1"/>
          <p:nvPr/>
        </p:nvSpPr>
        <p:spPr>
          <a:xfrm>
            <a:off x="8501196" y="3962927"/>
            <a:ext cx="1090093" cy="646331"/>
          </a:xfrm>
          <a:prstGeom prst="rect">
            <a:avLst/>
          </a:prstGeom>
          <a:noFill/>
        </p:spPr>
        <p:txBody>
          <a:bodyPr wrap="square" rtlCol="0">
            <a:spAutoFit/>
          </a:bodyPr>
          <a:lstStyle/>
          <a:p>
            <a:pPr algn="ctr"/>
            <a:r>
              <a:rPr lang="en-US" sz="3600" b="1" dirty="0">
                <a:solidFill>
                  <a:srgbClr val="0070C0"/>
                </a:solidFill>
              </a:rPr>
              <a:t>Cell</a:t>
            </a:r>
            <a:endParaRPr lang="en-US" b="1" dirty="0">
              <a:solidFill>
                <a:srgbClr val="0070C0"/>
              </a:solidFill>
            </a:endParaRPr>
          </a:p>
        </p:txBody>
      </p:sp>
      <p:sp>
        <p:nvSpPr>
          <p:cNvPr id="16" name="Content Placeholder 4">
            <a:extLst>
              <a:ext uri="{FF2B5EF4-FFF2-40B4-BE49-F238E27FC236}">
                <a16:creationId xmlns:a16="http://schemas.microsoft.com/office/drawing/2014/main" id="{2F65491E-C818-4970-96C1-0AFA166588D4}"/>
              </a:ext>
            </a:extLst>
          </p:cNvPr>
          <p:cNvSpPr>
            <a:spLocks noGrp="1"/>
          </p:cNvSpPr>
          <p:nvPr>
            <p:ph idx="1"/>
          </p:nvPr>
        </p:nvSpPr>
        <p:spPr>
          <a:xfrm>
            <a:off x="1065059" y="2084832"/>
            <a:ext cx="9720073" cy="4023360"/>
          </a:xfrm>
        </p:spPr>
        <p:txBody>
          <a:bodyPr>
            <a:normAutofit/>
          </a:bodyPr>
          <a:lstStyle/>
          <a:p>
            <a:pPr lvl="0" algn="ctr"/>
            <a:r>
              <a:rPr lang="en-US" sz="3600" b="1" dirty="0"/>
              <a:t>Influence</a:t>
            </a:r>
            <a:r>
              <a:rPr lang="en-US" sz="3600" dirty="0"/>
              <a:t> a limited set of cells at a </a:t>
            </a:r>
            <a:r>
              <a:rPr lang="en-US" sz="3600" b="1" dirty="0"/>
              <a:t>specific time</a:t>
            </a:r>
          </a:p>
          <a:p>
            <a:pPr lvl="0"/>
            <a:endParaRPr lang="en-US" sz="3800" dirty="0"/>
          </a:p>
        </p:txBody>
      </p:sp>
      <p:sp>
        <p:nvSpPr>
          <p:cNvPr id="10" name="Rectangle 9">
            <a:extLst>
              <a:ext uri="{FF2B5EF4-FFF2-40B4-BE49-F238E27FC236}">
                <a16:creationId xmlns:a16="http://schemas.microsoft.com/office/drawing/2014/main" id="{46882271-50C9-40FA-AED4-0221D99B11A2}"/>
              </a:ext>
            </a:extLst>
          </p:cNvPr>
          <p:cNvSpPr/>
          <p:nvPr/>
        </p:nvSpPr>
        <p:spPr>
          <a:xfrm>
            <a:off x="8357786" y="4710896"/>
            <a:ext cx="1376911" cy="1073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Image result for vehicle">
            <a:extLst>
              <a:ext uri="{FF2B5EF4-FFF2-40B4-BE49-F238E27FC236}">
                <a16:creationId xmlns:a16="http://schemas.microsoft.com/office/drawing/2014/main" id="{235FD4BA-0937-4A6B-94F2-B88C3F0ED3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65059" y="3611379"/>
            <a:ext cx="5125738" cy="25628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buckle up">
            <a:extLst>
              <a:ext uri="{FF2B5EF4-FFF2-40B4-BE49-F238E27FC236}">
                <a16:creationId xmlns:a16="http://schemas.microsoft.com/office/drawing/2014/main" id="{D41C91AB-B879-4FF0-A2F4-AB3B7394DE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5811" y="4117336"/>
            <a:ext cx="1204729" cy="1204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95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cap="none" dirty="0"/>
              <a:t>Methods</a:t>
            </a:r>
          </a:p>
        </p:txBody>
      </p:sp>
      <p:sp>
        <p:nvSpPr>
          <p:cNvPr id="3" name="Content Placeholder 2"/>
          <p:cNvSpPr>
            <a:spLocks noGrp="1"/>
          </p:cNvSpPr>
          <p:nvPr>
            <p:ph sz="half" idx="1"/>
          </p:nvPr>
        </p:nvSpPr>
        <p:spPr>
          <a:xfrm>
            <a:off x="918209" y="1643742"/>
            <a:ext cx="5071874" cy="4023360"/>
          </a:xfrm>
        </p:spPr>
        <p:txBody>
          <a:bodyPr>
            <a:noAutofit/>
          </a:bodyPr>
          <a:lstStyle/>
          <a:p>
            <a:r>
              <a:rPr lang="en-US" sz="2400" b="1" dirty="0"/>
              <a:t>Promoters Tested</a:t>
            </a:r>
            <a:r>
              <a:rPr lang="en-US" sz="2400" dirty="0"/>
              <a:t>:</a:t>
            </a:r>
          </a:p>
          <a:p>
            <a:pPr marL="128016" lvl="1" indent="0">
              <a:buNone/>
            </a:pPr>
            <a:r>
              <a:rPr lang="en-US" sz="2400" u="sng" dirty="0"/>
              <a:t>Time Specific</a:t>
            </a:r>
          </a:p>
          <a:p>
            <a:pPr lvl="1"/>
            <a:r>
              <a:rPr lang="en-US" sz="2400" dirty="0"/>
              <a:t>Short-term (4 – 7 days post injection)</a:t>
            </a:r>
          </a:p>
          <a:p>
            <a:pPr lvl="2"/>
            <a:r>
              <a:rPr lang="en-US" sz="2000" dirty="0" err="1"/>
              <a:t>mCMV</a:t>
            </a:r>
            <a:endParaRPr lang="en-US" sz="2000" dirty="0"/>
          </a:p>
          <a:p>
            <a:pPr lvl="1"/>
            <a:r>
              <a:rPr lang="en-US" sz="2400" dirty="0"/>
              <a:t> Long-term (2 – 5 weeks post injection)</a:t>
            </a:r>
          </a:p>
          <a:p>
            <a:pPr lvl="2"/>
            <a:r>
              <a:rPr lang="en-US" sz="2000" dirty="0" err="1"/>
              <a:t>hCMV</a:t>
            </a:r>
            <a:endParaRPr lang="en-US" sz="2000" dirty="0"/>
          </a:p>
          <a:p>
            <a:pPr marL="310896" lvl="2" indent="0">
              <a:buNone/>
            </a:pPr>
            <a:endParaRPr lang="en-US" sz="1000" dirty="0"/>
          </a:p>
          <a:p>
            <a:pPr marL="128016" lvl="1" indent="0">
              <a:buNone/>
            </a:pPr>
            <a:r>
              <a:rPr lang="en-US" sz="2400" u="sng" dirty="0"/>
              <a:t>Location Specific</a:t>
            </a:r>
          </a:p>
          <a:p>
            <a:pPr lvl="1"/>
            <a:r>
              <a:rPr lang="en-US" sz="2400" dirty="0"/>
              <a:t>Retrograde (labels hard to reach brain areas)</a:t>
            </a:r>
          </a:p>
          <a:p>
            <a:pPr lvl="2"/>
            <a:r>
              <a:rPr lang="en-US" sz="2000" dirty="0"/>
              <a:t>hEF1a</a:t>
            </a:r>
          </a:p>
          <a:p>
            <a:r>
              <a:rPr lang="en-US" sz="2400" b="1" dirty="0"/>
              <a:t>Control</a:t>
            </a:r>
            <a:r>
              <a:rPr lang="en-US" sz="2400" dirty="0"/>
              <a:t>:</a:t>
            </a:r>
          </a:p>
          <a:p>
            <a:pPr lvl="1"/>
            <a:r>
              <a:rPr lang="en-US" sz="2400" dirty="0"/>
              <a:t>Saline</a:t>
            </a:r>
          </a:p>
        </p:txBody>
      </p:sp>
      <p:sp>
        <p:nvSpPr>
          <p:cNvPr id="4" name="Content Placeholder 3"/>
          <p:cNvSpPr>
            <a:spLocks noGrp="1"/>
          </p:cNvSpPr>
          <p:nvPr>
            <p:ph sz="half" idx="2"/>
          </p:nvPr>
        </p:nvSpPr>
        <p:spPr>
          <a:xfrm>
            <a:off x="6307073" y="1868194"/>
            <a:ext cx="5178552" cy="4629041"/>
          </a:xfrm>
        </p:spPr>
        <p:txBody>
          <a:bodyPr>
            <a:normAutofit/>
          </a:bodyPr>
          <a:lstStyle/>
          <a:p>
            <a:endParaRPr lang="en-US" sz="2400" dirty="0"/>
          </a:p>
          <a:p>
            <a:r>
              <a:rPr lang="en-US" sz="2400" b="1" dirty="0"/>
              <a:t>Evaluation measures</a:t>
            </a:r>
            <a:r>
              <a:rPr lang="en-US" sz="2400" dirty="0"/>
              <a:t>:</a:t>
            </a:r>
          </a:p>
          <a:p>
            <a:pPr marL="800100" lvl="1" indent="-342900">
              <a:buFont typeface="+mj-lt"/>
              <a:buAutoNum type="arabicPeriod"/>
            </a:pPr>
            <a:r>
              <a:rPr lang="en-US" sz="2400" dirty="0"/>
              <a:t>Stress measured by breathing rate (opercula beats)</a:t>
            </a:r>
          </a:p>
          <a:p>
            <a:pPr marL="640080" lvl="2" indent="0">
              <a:buNone/>
            </a:pPr>
            <a:endParaRPr lang="en-US" sz="2400" dirty="0"/>
          </a:p>
          <a:p>
            <a:pPr marL="800100" lvl="1" indent="-342900">
              <a:buFont typeface="+mj-lt"/>
              <a:buAutoNum type="arabicPeriod"/>
            </a:pPr>
            <a:r>
              <a:rPr lang="en-US" sz="2400" dirty="0"/>
              <a:t>Survival rate</a:t>
            </a:r>
          </a:p>
          <a:p>
            <a:pPr marL="982980" lvl="2" indent="-342900">
              <a:buFont typeface="+mj-lt"/>
              <a:buAutoNum type="arabicPeriod"/>
            </a:pPr>
            <a:endParaRPr lang="en-US" sz="2400" dirty="0"/>
          </a:p>
          <a:p>
            <a:pPr marL="800100" lvl="1" indent="-342900">
              <a:buFont typeface="+mj-lt"/>
              <a:buAutoNum type="arabicPeriod"/>
            </a:pPr>
            <a:r>
              <a:rPr lang="en-US" sz="2400" dirty="0"/>
              <a:t>Behavior recovery </a:t>
            </a:r>
            <a:br>
              <a:rPr lang="en-US" sz="2400" dirty="0"/>
            </a:br>
            <a:r>
              <a:rPr lang="en-US" sz="2400" dirty="0"/>
              <a:t>(nesting for males)</a:t>
            </a:r>
          </a:p>
          <a:p>
            <a:pPr marL="982980" lvl="2" indent="-342900">
              <a:buFont typeface="+mj-lt"/>
              <a:buAutoNum type="arabicPeriod"/>
            </a:pPr>
            <a:endParaRPr lang="en-US" sz="2400" dirty="0"/>
          </a:p>
          <a:p>
            <a:pPr marL="800100" lvl="1" indent="-342900">
              <a:buFont typeface="+mj-lt"/>
              <a:buAutoNum type="arabicPeriod"/>
            </a:pPr>
            <a:r>
              <a:rPr lang="en-US" sz="2400" dirty="0"/>
              <a:t>Expression of fluorescent proteins</a:t>
            </a:r>
          </a:p>
        </p:txBody>
      </p:sp>
      <p:pic>
        <p:nvPicPr>
          <p:cNvPr id="7" name="Picture 6" descr="A picture containing object, indoor&#10;&#10;Description generated with high confidence">
            <a:extLst>
              <a:ext uri="{FF2B5EF4-FFF2-40B4-BE49-F238E27FC236}">
                <a16:creationId xmlns:a16="http://schemas.microsoft.com/office/drawing/2014/main" id="{EE902D08-9E2C-40E1-8A4F-9F207AA0D754}"/>
              </a:ext>
            </a:extLst>
          </p:cNvPr>
          <p:cNvPicPr>
            <a:picLocks noChangeAspect="1"/>
          </p:cNvPicPr>
          <p:nvPr/>
        </p:nvPicPr>
        <p:blipFill rotWithShape="1">
          <a:blip r:embed="rId3">
            <a:extLst>
              <a:ext uri="{28A0092B-C50C-407E-A947-70E740481C1C}">
                <a14:useLocalDpi xmlns:a14="http://schemas.microsoft.com/office/drawing/2010/main" val="0"/>
              </a:ext>
            </a:extLst>
          </a:blip>
          <a:srcRect r="12711"/>
          <a:stretch/>
        </p:blipFill>
        <p:spPr>
          <a:xfrm>
            <a:off x="8447542" y="92386"/>
            <a:ext cx="3556757" cy="2291999"/>
          </a:xfrm>
          <a:prstGeom prst="rect">
            <a:avLst/>
          </a:prstGeom>
        </p:spPr>
      </p:pic>
    </p:spTree>
    <p:extLst>
      <p:ext uri="{BB962C8B-B14F-4D97-AF65-F5344CB8AC3E}">
        <p14:creationId xmlns:p14="http://schemas.microsoft.com/office/powerpoint/2010/main" val="412914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9704-0D45-457E-86B6-EEB82A7EF238}"/>
              </a:ext>
            </a:extLst>
          </p:cNvPr>
          <p:cNvSpPr>
            <a:spLocks noGrp="1"/>
          </p:cNvSpPr>
          <p:nvPr>
            <p:ph type="title"/>
          </p:nvPr>
        </p:nvSpPr>
        <p:spPr/>
        <p:txBody>
          <a:bodyPr>
            <a:normAutofit/>
          </a:bodyPr>
          <a:lstStyle/>
          <a:p>
            <a:r>
              <a:rPr lang="en-US" sz="5400" cap="none"/>
              <a:t>Results</a:t>
            </a:r>
            <a:endParaRPr lang="en-US" sz="5400" cap="none" dirty="0"/>
          </a:p>
        </p:txBody>
      </p:sp>
      <p:sp>
        <p:nvSpPr>
          <p:cNvPr id="4" name="Content Placeholder 3">
            <a:extLst>
              <a:ext uri="{FF2B5EF4-FFF2-40B4-BE49-F238E27FC236}">
                <a16:creationId xmlns:a16="http://schemas.microsoft.com/office/drawing/2014/main" id="{8074307A-005D-4E9D-B1B9-1C81D2EF7D54}"/>
              </a:ext>
            </a:extLst>
          </p:cNvPr>
          <p:cNvSpPr>
            <a:spLocks noGrp="1"/>
          </p:cNvSpPr>
          <p:nvPr>
            <p:ph sz="half" idx="1"/>
          </p:nvPr>
        </p:nvSpPr>
        <p:spPr>
          <a:xfrm>
            <a:off x="222032" y="2249424"/>
            <a:ext cx="4754880" cy="4023360"/>
          </a:xfrm>
        </p:spPr>
        <p:txBody>
          <a:bodyPr>
            <a:normAutofit lnSpcReduction="10000"/>
          </a:bodyPr>
          <a:lstStyle/>
          <a:p>
            <a:pPr marL="800100" lvl="1" indent="-342900">
              <a:buFont typeface="+mj-lt"/>
              <a:buAutoNum type="arabicPeriod"/>
            </a:pPr>
            <a:r>
              <a:rPr lang="en-US" sz="2400" dirty="0"/>
              <a:t>Recovered within 2 hours as measured by breathing rate</a:t>
            </a:r>
          </a:p>
          <a:p>
            <a:pPr marL="800100" lvl="1" indent="-342900">
              <a:buFont typeface="+mj-lt"/>
              <a:buAutoNum type="arabicPeriod"/>
            </a:pPr>
            <a:endParaRPr lang="en-US" sz="2400" dirty="0"/>
          </a:p>
          <a:p>
            <a:pPr marL="800100" lvl="1" indent="-342900">
              <a:buFont typeface="+mj-lt"/>
              <a:buAutoNum type="arabicPeriod"/>
            </a:pPr>
            <a:r>
              <a:rPr lang="en-US" sz="2400" dirty="0"/>
              <a:t>High survival rate (80%, n</a:t>
            </a:r>
            <a:r>
              <a:rPr lang="en-US" dirty="0"/>
              <a:t>=</a:t>
            </a:r>
            <a:r>
              <a:rPr lang="en-US" sz="2400" dirty="0"/>
              <a:t>82)</a:t>
            </a:r>
          </a:p>
          <a:p>
            <a:pPr marL="800100" lvl="1" indent="-342900">
              <a:buFont typeface="+mj-lt"/>
              <a:buAutoNum type="arabicPeriod"/>
            </a:pPr>
            <a:endParaRPr lang="en-US" sz="2400" dirty="0"/>
          </a:p>
          <a:p>
            <a:pPr marL="800100" lvl="1" indent="-342900">
              <a:buFont typeface="+mj-lt"/>
              <a:buAutoNum type="arabicPeriod"/>
            </a:pPr>
            <a:r>
              <a:rPr lang="en-US" sz="2400" dirty="0"/>
              <a:t>Behavior recovered after </a:t>
            </a:r>
            <a:br>
              <a:rPr lang="en-US" sz="2400" dirty="0"/>
            </a:br>
            <a:r>
              <a:rPr lang="en-US" sz="2400" dirty="0"/>
              <a:t>3 days (nest building)</a:t>
            </a:r>
            <a:br>
              <a:rPr lang="en-US" sz="2000" dirty="0"/>
            </a:br>
            <a:endParaRPr lang="en-US" sz="2400" dirty="0"/>
          </a:p>
          <a:p>
            <a:pPr marL="800100" lvl="1" indent="-342900">
              <a:buFont typeface="+mj-lt"/>
              <a:buAutoNum type="arabicPeriod"/>
            </a:pPr>
            <a:r>
              <a:rPr lang="en-US" sz="2400" dirty="0"/>
              <a:t>Fluorescent proteins were expressed for the short- &amp;</a:t>
            </a:r>
            <a:br>
              <a:rPr lang="en-US" sz="2400" dirty="0"/>
            </a:br>
            <a:r>
              <a:rPr lang="en-US" sz="2400" dirty="0"/>
              <a:t>long-term promotors</a:t>
            </a:r>
          </a:p>
        </p:txBody>
      </p:sp>
      <p:pic>
        <p:nvPicPr>
          <p:cNvPr id="9" name="Picture 8" descr="A picture containing indoor, blue, table, sitting&#10;&#10;Description generated with high confidence">
            <a:extLst>
              <a:ext uri="{FF2B5EF4-FFF2-40B4-BE49-F238E27FC236}">
                <a16:creationId xmlns:a16="http://schemas.microsoft.com/office/drawing/2014/main" id="{405796F0-E0ED-4394-A4AE-ADAAD55E52CA}"/>
              </a:ext>
            </a:extLst>
          </p:cNvPr>
          <p:cNvPicPr>
            <a:picLocks noChangeAspect="1"/>
          </p:cNvPicPr>
          <p:nvPr/>
        </p:nvPicPr>
        <p:blipFill rotWithShape="1">
          <a:blip r:embed="rId3">
            <a:extLst>
              <a:ext uri="{28A0092B-C50C-407E-A947-70E740481C1C}">
                <a14:useLocalDpi xmlns:a14="http://schemas.microsoft.com/office/drawing/2010/main" val="0"/>
              </a:ext>
            </a:extLst>
          </a:blip>
          <a:srcRect l="1928" t="6680" r="13342"/>
          <a:stretch/>
        </p:blipFill>
        <p:spPr>
          <a:xfrm>
            <a:off x="4919241" y="1861680"/>
            <a:ext cx="7120135" cy="4411104"/>
          </a:xfrm>
          <a:prstGeom prst="rect">
            <a:avLst/>
          </a:prstGeom>
        </p:spPr>
      </p:pic>
      <p:sp>
        <p:nvSpPr>
          <p:cNvPr id="10" name="Oval 9">
            <a:extLst>
              <a:ext uri="{FF2B5EF4-FFF2-40B4-BE49-F238E27FC236}">
                <a16:creationId xmlns:a16="http://schemas.microsoft.com/office/drawing/2014/main" id="{1766E67D-EB17-4DD5-806D-FD5035EBF9D9}"/>
              </a:ext>
            </a:extLst>
          </p:cNvPr>
          <p:cNvSpPr/>
          <p:nvPr/>
        </p:nvSpPr>
        <p:spPr>
          <a:xfrm rot="19855334">
            <a:off x="9380168" y="3678619"/>
            <a:ext cx="231363" cy="1395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3593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19595</TotalTime>
  <Words>1642</Words>
  <Application>Microsoft Office PowerPoint</Application>
  <PresentationFormat>Widescreen</PresentationFormat>
  <Paragraphs>164</Paragraphs>
  <Slides>14</Slides>
  <Notes>14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Century Gothic</vt:lpstr>
      <vt:lpstr>Tw Cen MT</vt:lpstr>
      <vt:lpstr>Tw Cen MT Condensed</vt:lpstr>
      <vt:lpstr>Wingdings 3</vt:lpstr>
      <vt:lpstr>Integral</vt:lpstr>
      <vt:lpstr>Fishing for genetic effects on social behavior: Viral-mediated transgenesis in stickleback fish</vt:lpstr>
      <vt:lpstr>Talk Outline: How do genes contribute to social behavior?</vt:lpstr>
      <vt:lpstr>Social Behavior</vt:lpstr>
      <vt:lpstr>Stickleback Fish</vt:lpstr>
      <vt:lpstr>Big Question</vt:lpstr>
      <vt:lpstr>Goal: Method to locally change gene expression</vt:lpstr>
      <vt:lpstr>Goal: Method to locally change gene expression</vt:lpstr>
      <vt:lpstr>Methods</vt:lpstr>
      <vt:lpstr>Results</vt:lpstr>
      <vt:lpstr>Results: Expression is local</vt:lpstr>
      <vt:lpstr>Results: Affects multiple  cell types</vt:lpstr>
      <vt:lpstr>Future Work </vt:lpstr>
      <vt:lpstr>Big Question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Fishing for genetic effects on social behavior: Viral-mediated transgenesis in stickleback fish</dc:title>
  <dc:creator>James, Noelle Pearl</dc:creator>
  <cp:lastModifiedBy>Noelle James</cp:lastModifiedBy>
  <cp:revision>321</cp:revision>
  <dcterms:created xsi:type="dcterms:W3CDTF">2018-01-12T21:59:34Z</dcterms:created>
  <dcterms:modified xsi:type="dcterms:W3CDTF">2018-08-03T15:43:06Z</dcterms:modified>
</cp:coreProperties>
</file>